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7" r:id="rId2"/>
    <p:sldId id="492" r:id="rId3"/>
    <p:sldId id="612" r:id="rId4"/>
    <p:sldId id="615" r:id="rId5"/>
    <p:sldId id="610" r:id="rId6"/>
    <p:sldId id="623" r:id="rId7"/>
    <p:sldId id="614" r:id="rId8"/>
    <p:sldId id="619" r:id="rId9"/>
    <p:sldId id="618" r:id="rId10"/>
    <p:sldId id="617" r:id="rId11"/>
    <p:sldId id="609" r:id="rId12"/>
  </p:sldIdLst>
  <p:sldSz cx="9144000" cy="6858000" type="screen4x3"/>
  <p:notesSz cx="6735763" cy="98694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EEA96A1-608E-4252-AC80-CF64F9D4B447}">
          <p14:sldIdLst>
            <p14:sldId id="257"/>
            <p14:sldId id="492"/>
            <p14:sldId id="612"/>
            <p14:sldId id="615"/>
            <p14:sldId id="610"/>
            <p14:sldId id="623"/>
            <p14:sldId id="614"/>
            <p14:sldId id="619"/>
            <p14:sldId id="618"/>
            <p14:sldId id="617"/>
            <p14:sldId id="60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699"/>
    <a:srgbClr val="C00000"/>
    <a:srgbClr val="FFCCFF"/>
    <a:srgbClr val="FFFF00"/>
    <a:srgbClr val="FFFF99"/>
    <a:srgbClr val="FFFF66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18" autoAdjust="0"/>
    <p:restoredTop sz="87790" autoAdjust="0"/>
  </p:normalViewPr>
  <p:slideViewPr>
    <p:cSldViewPr>
      <p:cViewPr varScale="1">
        <p:scale>
          <a:sx n="78" d="100"/>
          <a:sy n="78" d="100"/>
        </p:scale>
        <p:origin x="-102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863150-7A64-49DC-9D29-8E5E1818725B}" type="datetimeFigureOut">
              <a:rPr lang="ru-RU"/>
              <a:pPr>
                <a:defRPr/>
              </a:pPr>
              <a:t>08.12.2021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F312CB8-3013-485F-84BB-2E6AFF3F8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952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0C3CF8-091B-4C0E-B87F-AAA8CF5C49C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0C3CF8-091B-4C0E-B87F-AAA8CF5C49C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0C3CF8-091B-4C0E-B87F-AAA8CF5C49C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0C3CF8-091B-4C0E-B87F-AAA8CF5C49C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0C3CF8-091B-4C0E-B87F-AAA8CF5C49C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0C3CF8-091B-4C0E-B87F-AAA8CF5C49C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0C3CF8-091B-4C0E-B87F-AAA8CF5C49C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0C3CF8-091B-4C0E-B87F-AAA8CF5C49C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0C3CF8-091B-4C0E-B87F-AAA8CF5C49C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0C3CF8-091B-4C0E-B87F-AAA8CF5C49C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0C3CF8-091B-4C0E-B87F-AAA8CF5C49C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4B0F39-39DC-44EE-A5C8-F96116CE576E}" type="datetimeFigureOut">
              <a:rPr lang="ru-RU" smtClean="0"/>
              <a:pPr>
                <a:defRPr/>
              </a:pPr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917AAA-5D6B-4731-B547-A1C230E558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F6D849-F2E7-4383-8116-7B944E57CD81}" type="datetimeFigureOut">
              <a:rPr lang="ru-RU" smtClean="0"/>
              <a:pPr>
                <a:defRPr/>
              </a:pPr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DD563A-68DD-4BE2-B58D-1AC4B0FCEB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AAAEBC-38E8-43F5-B71D-FE33F48D6708}" type="datetimeFigureOut">
              <a:rPr lang="ru-RU" smtClean="0"/>
              <a:pPr>
                <a:defRPr/>
              </a:pPr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539B11-5B71-44F4-AC2F-958342DF5D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5E72BA-B2EB-4F8B-AD0A-AA3FF81D320F}" type="datetimeFigureOut">
              <a:rPr lang="ru-RU" smtClean="0"/>
              <a:pPr>
                <a:defRPr/>
              </a:pPr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4BA8E-BD91-4239-B346-4FFB462B6BA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15CA0C-12F0-42B0-AFBF-81DFC098F745}" type="datetimeFigureOut">
              <a:rPr lang="ru-RU" smtClean="0"/>
              <a:pPr>
                <a:defRPr/>
              </a:pPr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5EC4F-0FA6-465B-AF93-1B3EBD728B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7F8575-BD53-4B86-8F27-DFB4CE195582}" type="datetimeFigureOut">
              <a:rPr lang="ru-RU" smtClean="0"/>
              <a:pPr>
                <a:defRPr/>
              </a:pPr>
              <a:t>08.12.2021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194927-C7FF-4A5F-A99B-98724BD75F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E03A00-C686-48ED-B5BB-23191FE05CE6}" type="datetimeFigureOut">
              <a:rPr lang="ru-RU" smtClean="0"/>
              <a:pPr>
                <a:defRPr/>
              </a:pPr>
              <a:t>08.12.2021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11A74B-3857-4D91-A96A-17B84BBBEF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0EE994-83C8-443D-A8CA-2BB9EECABA5B}" type="datetimeFigureOut">
              <a:rPr lang="ru-RU" smtClean="0"/>
              <a:pPr>
                <a:defRPr/>
              </a:pPr>
              <a:t>08.12.2021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3E791-7B2A-4412-A052-0FA2491787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37B30C-EBDE-4716-B1FC-98F63E31CFBD}" type="datetimeFigureOut">
              <a:rPr lang="ru-RU" smtClean="0"/>
              <a:pPr>
                <a:defRPr/>
              </a:pPr>
              <a:t>08.12.2021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6BD21-5B52-437C-93CD-11C2412608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48D08A-57FB-40B7-ABB6-2771AE13A76E}" type="datetimeFigureOut">
              <a:rPr lang="ru-RU" smtClean="0"/>
              <a:pPr>
                <a:defRPr/>
              </a:pPr>
              <a:t>08.12.2021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CC33BC-2F3E-4C9B-A570-A1DACA1E4C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A56B5A-D730-4D8D-ACD6-89909AB3431F}" type="datetimeFigureOut">
              <a:rPr lang="ru-RU" smtClean="0"/>
              <a:pPr>
                <a:defRPr/>
              </a:pPr>
              <a:t>08.12.2021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3BE1F-32E7-4868-8226-168460AF77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AE57BFFD-57F3-44DC-AFAA-AD2041AA7890}" type="datetimeFigureOut">
              <a:rPr lang="ru-RU" smtClean="0"/>
              <a:pPr>
                <a:defRPr/>
              </a:pPr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3439E0F6-2DA3-427F-AE3F-00D7804BF0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4029" y="1340768"/>
            <a:ext cx="8813569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endParaRPr lang="en-US" sz="3200" b="1" dirty="0" smtClean="0">
              <a:solidFill>
                <a:srgbClr val="262699"/>
              </a:solidFill>
              <a:latin typeface="Times New Roman" pitchFamily="18" charset="0"/>
            </a:endParaRPr>
          </a:p>
          <a:p>
            <a:pPr marL="0" lvl="1" algn="ctr"/>
            <a:r>
              <a:rPr lang="en-US" sz="3200" dirty="0" smtClean="0">
                <a:solidFill>
                  <a:srgbClr val="262699"/>
                </a:solidFill>
                <a:latin typeface="Times New Roman" pitchFamily="18" charset="0"/>
              </a:rPr>
              <a:t> </a:t>
            </a:r>
            <a:r>
              <a:rPr lang="ru-RU" sz="3200" dirty="0"/>
              <a:t>«Организационное и методическое сопровождение работ по введению обновленных ФГОС и формированию функциональной грамотности </a:t>
            </a:r>
            <a:r>
              <a:rPr lang="ru-RU" sz="3200" dirty="0" smtClean="0"/>
              <a:t>обучающихся»</a:t>
            </a:r>
          </a:p>
          <a:p>
            <a:pPr marL="0" lvl="1" algn="ctr"/>
            <a:endParaRPr lang="ru-RU" sz="3200" b="1" dirty="0" smtClean="0">
              <a:solidFill>
                <a:srgbClr val="262699"/>
              </a:solidFill>
              <a:latin typeface="Times New Roman" pitchFamily="18" charset="0"/>
            </a:endParaRPr>
          </a:p>
          <a:p>
            <a:pPr marL="0" lvl="1" algn="ctr"/>
            <a:r>
              <a:rPr lang="ru-RU" sz="3200" b="1" dirty="0" smtClean="0">
                <a:solidFill>
                  <a:srgbClr val="262699"/>
                </a:solidFill>
                <a:latin typeface="Times New Roman" pitchFamily="18" charset="0"/>
              </a:rPr>
              <a:t>8 декабря 2021 года</a:t>
            </a:r>
            <a:endParaRPr lang="ru-RU" sz="3200" b="1" dirty="0">
              <a:solidFill>
                <a:srgbClr val="262699"/>
              </a:solidFill>
              <a:latin typeface="Times New Roman" pitchFamily="18" charset="0"/>
            </a:endParaRPr>
          </a:p>
          <a:p>
            <a:pPr algn="ctr"/>
            <a:endParaRPr lang="ru-RU" sz="1600" b="1" dirty="0" smtClean="0">
              <a:solidFill>
                <a:srgbClr val="262699"/>
              </a:solidFill>
            </a:endParaRPr>
          </a:p>
          <a:p>
            <a:pPr marL="0" lvl="1" algn="r"/>
            <a:r>
              <a:rPr lang="ru-RU" sz="1400" b="1" i="1" dirty="0" smtClean="0">
                <a:solidFill>
                  <a:srgbClr val="262699"/>
                </a:solidFill>
                <a:latin typeface="Times New Roman" pitchFamily="18" charset="0"/>
              </a:rPr>
              <a:t>Малкова Любовь Юрьевна, главный консультант</a:t>
            </a:r>
            <a:endParaRPr lang="ru-RU" sz="1400" b="1" i="1" dirty="0">
              <a:solidFill>
                <a:srgbClr val="262699"/>
              </a:solidFill>
              <a:latin typeface="Times New Roman" pitchFamily="18" charset="0"/>
            </a:endParaRPr>
          </a:p>
          <a:p>
            <a:pPr marL="0" lvl="1" algn="r"/>
            <a:r>
              <a:rPr lang="ru-RU" sz="1400" b="1" i="1" dirty="0" smtClean="0">
                <a:solidFill>
                  <a:srgbClr val="262699"/>
                </a:solidFill>
                <a:latin typeface="Times New Roman" pitchFamily="18" charset="0"/>
              </a:rPr>
              <a:t>Департамента </a:t>
            </a:r>
            <a:r>
              <a:rPr lang="ru-RU" sz="1400" b="1" i="1" dirty="0">
                <a:solidFill>
                  <a:srgbClr val="262699"/>
                </a:solidFill>
                <a:latin typeface="Times New Roman" pitchFamily="18" charset="0"/>
              </a:rPr>
              <a:t>образования </a:t>
            </a:r>
          </a:p>
          <a:p>
            <a:pPr marL="0" lvl="1" algn="r"/>
            <a:r>
              <a:rPr lang="ru-RU" sz="1400" b="1" i="1" dirty="0">
                <a:solidFill>
                  <a:srgbClr val="262699"/>
                </a:solidFill>
                <a:latin typeface="Times New Roman" pitchFamily="18" charset="0"/>
              </a:rPr>
              <a:t>Ивановской </a:t>
            </a:r>
            <a:r>
              <a:rPr lang="ru-RU" sz="1400" b="1" i="1" dirty="0" smtClean="0">
                <a:solidFill>
                  <a:srgbClr val="262699"/>
                </a:solidFill>
                <a:latin typeface="Times New Roman" pitchFamily="18" charset="0"/>
              </a:rPr>
              <a:t>области</a:t>
            </a:r>
            <a:r>
              <a:rPr lang="en-US" sz="14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ru-RU" sz="1400" b="1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grpSp>
        <p:nvGrpSpPr>
          <p:cNvPr id="2052" name="Group 2"/>
          <p:cNvGrpSpPr>
            <a:grpSpLocks/>
          </p:cNvGrpSpPr>
          <p:nvPr/>
        </p:nvGrpSpPr>
        <p:grpSpPr bwMode="auto">
          <a:xfrm>
            <a:off x="1071563" y="152400"/>
            <a:ext cx="7596188" cy="6775450"/>
            <a:chOff x="675" y="96"/>
            <a:chExt cx="4785" cy="4268"/>
          </a:xfrm>
        </p:grpSpPr>
        <p:sp>
          <p:nvSpPr>
            <p:cNvPr id="2055" name="Text Box 4"/>
            <p:cNvSpPr txBox="1">
              <a:spLocks noChangeArrowheads="1"/>
            </p:cNvSpPr>
            <p:nvPr/>
          </p:nvSpPr>
          <p:spPr bwMode="auto">
            <a:xfrm>
              <a:off x="675" y="96"/>
              <a:ext cx="47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  <a:latin typeface="Calibri" pitchFamily="34" charset="0"/>
                </a:rPr>
                <a:t>Департамент образования Ивановской области</a:t>
              </a:r>
            </a:p>
          </p:txBody>
        </p:sp>
        <p:sp>
          <p:nvSpPr>
            <p:cNvPr id="2056" name="Text Box 7"/>
            <p:cNvSpPr txBox="1">
              <a:spLocks noChangeArrowheads="1"/>
            </p:cNvSpPr>
            <p:nvPr/>
          </p:nvSpPr>
          <p:spPr bwMode="auto">
            <a:xfrm>
              <a:off x="1020" y="4152"/>
              <a:ext cx="37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160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285750" y="71438"/>
            <a:ext cx="8429625" cy="715962"/>
            <a:chOff x="285750" y="71438"/>
            <a:chExt cx="8429625" cy="715962"/>
          </a:xfrm>
        </p:grpSpPr>
        <p:grpSp>
          <p:nvGrpSpPr>
            <p:cNvPr id="9" name="Группа 3"/>
            <p:cNvGrpSpPr>
              <a:grpSpLocks/>
            </p:cNvGrpSpPr>
            <p:nvPr/>
          </p:nvGrpSpPr>
          <p:grpSpPr bwMode="auto">
            <a:xfrm>
              <a:off x="285750" y="71438"/>
              <a:ext cx="8429625" cy="715962"/>
              <a:chOff x="285720" y="71414"/>
              <a:chExt cx="8429684" cy="715968"/>
            </a:xfrm>
          </p:grpSpPr>
          <p:pic>
            <p:nvPicPr>
              <p:cNvPr id="10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9758" y="71414"/>
                <a:ext cx="864656" cy="6143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285720" y="785795"/>
                <a:ext cx="8429684" cy="1587"/>
              </a:xfrm>
              <a:prstGeom prst="line">
                <a:avLst/>
              </a:prstGeom>
              <a:ln w="31750" cmpd="sng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1214438" y="199538"/>
              <a:ext cx="750093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 smtClean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Департамент образования </a:t>
              </a:r>
              <a:r>
                <a:rPr lang="ru-RU" sz="2400" b="1" dirty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Ивановской области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2" name="Group 2"/>
          <p:cNvGrpSpPr>
            <a:grpSpLocks/>
          </p:cNvGrpSpPr>
          <p:nvPr/>
        </p:nvGrpSpPr>
        <p:grpSpPr bwMode="auto">
          <a:xfrm>
            <a:off x="1071563" y="152400"/>
            <a:ext cx="7596188" cy="6775450"/>
            <a:chOff x="675" y="96"/>
            <a:chExt cx="4785" cy="4268"/>
          </a:xfrm>
        </p:grpSpPr>
        <p:sp>
          <p:nvSpPr>
            <p:cNvPr id="2055" name="Text Box 4"/>
            <p:cNvSpPr txBox="1">
              <a:spLocks noChangeArrowheads="1"/>
            </p:cNvSpPr>
            <p:nvPr/>
          </p:nvSpPr>
          <p:spPr bwMode="auto">
            <a:xfrm>
              <a:off x="675" y="96"/>
              <a:ext cx="47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  <a:latin typeface="Calibri" pitchFamily="34" charset="0"/>
                </a:rPr>
                <a:t>Департамент образования Ивановской области</a:t>
              </a:r>
            </a:p>
          </p:txBody>
        </p:sp>
        <p:sp>
          <p:nvSpPr>
            <p:cNvPr id="2056" name="Text Box 7"/>
            <p:cNvSpPr txBox="1">
              <a:spLocks noChangeArrowheads="1"/>
            </p:cNvSpPr>
            <p:nvPr/>
          </p:nvSpPr>
          <p:spPr bwMode="auto">
            <a:xfrm>
              <a:off x="1020" y="4152"/>
              <a:ext cx="37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160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285750" y="71438"/>
            <a:ext cx="8429625" cy="715962"/>
            <a:chOff x="285750" y="71438"/>
            <a:chExt cx="8429625" cy="715962"/>
          </a:xfrm>
        </p:grpSpPr>
        <p:grpSp>
          <p:nvGrpSpPr>
            <p:cNvPr id="9" name="Группа 3"/>
            <p:cNvGrpSpPr>
              <a:grpSpLocks/>
            </p:cNvGrpSpPr>
            <p:nvPr/>
          </p:nvGrpSpPr>
          <p:grpSpPr bwMode="auto">
            <a:xfrm>
              <a:off x="285750" y="71438"/>
              <a:ext cx="8429625" cy="715962"/>
              <a:chOff x="285720" y="71414"/>
              <a:chExt cx="8429684" cy="715968"/>
            </a:xfrm>
          </p:grpSpPr>
          <p:pic>
            <p:nvPicPr>
              <p:cNvPr id="10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9758" y="71414"/>
                <a:ext cx="864656" cy="6143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285720" y="785795"/>
                <a:ext cx="8429684" cy="1587"/>
              </a:xfrm>
              <a:prstGeom prst="line">
                <a:avLst/>
              </a:prstGeom>
              <a:ln w="31750" cmpd="sng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1214438" y="200253"/>
              <a:ext cx="750093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 smtClean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Департамент образования </a:t>
              </a:r>
              <a:r>
                <a:rPr lang="ru-RU" sz="2400" b="1" dirty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Ивановской области</a:t>
              </a: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79513" y="1052522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3" y="936669"/>
            <a:ext cx="8784976" cy="2208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ru-RU" sz="2800" b="1" dirty="0" smtClean="0">
                <a:solidFill>
                  <a:srgbClr val="0000FF"/>
                </a:solidFill>
                <a:latin typeface="Verdana"/>
                <a:cs typeface="+mn-cs"/>
              </a:rPr>
              <a:t> </a:t>
            </a:r>
            <a:endParaRPr lang="ru-RU" sz="2800" b="1" dirty="0">
              <a:solidFill>
                <a:srgbClr val="CC0000"/>
              </a:solidFill>
              <a:latin typeface="Verdana"/>
              <a:cs typeface="+mn-cs"/>
            </a:endParaRP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endParaRPr lang="ru-RU" sz="2800" b="1" dirty="0">
              <a:solidFill>
                <a:srgbClr val="CC0000"/>
              </a:solidFill>
              <a:latin typeface="Verdana"/>
              <a:cs typeface="+mn-cs"/>
            </a:endParaRP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endParaRPr lang="ru-RU" sz="2800" b="1" dirty="0">
              <a:solidFill>
                <a:srgbClr val="CC0000"/>
              </a:solidFill>
              <a:latin typeface="Verdana"/>
              <a:cs typeface="+mn-cs"/>
            </a:endParaRP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ru-RU" sz="2800" b="1" dirty="0" smtClean="0">
                <a:solidFill>
                  <a:srgbClr val="0000FF"/>
                </a:solidFill>
                <a:latin typeface="Verdana"/>
                <a:cs typeface="+mn-cs"/>
              </a:rPr>
              <a:t> </a:t>
            </a:r>
            <a:endParaRPr lang="ru-RU" sz="2800" b="1" dirty="0">
              <a:solidFill>
                <a:srgbClr val="CC0000"/>
              </a:solidFill>
              <a:latin typeface="Verdana"/>
              <a:cs typeface="+mn-cs"/>
            </a:endParaRPr>
          </a:p>
          <a:p>
            <a:pPr marL="0" lvl="1" algn="ctr"/>
            <a:endParaRPr lang="ru-RU" b="1" dirty="0" smtClean="0">
              <a:solidFill>
                <a:srgbClr val="FF0000"/>
              </a:solidFill>
              <a:latin typeface="Calibri"/>
              <a:cs typeface="+mn-cs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1331641" y="-957408"/>
            <a:ext cx="6768752" cy="6924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u-RU" sz="3600" dirty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u-RU" sz="3600" dirty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Благодарю за внимание!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3600" dirty="0">
              <a:latin typeface="Arial" pitchFamily="34" charset="0"/>
              <a:cs typeface="Arial" pitchFamily="34" charset="0"/>
            </a:endParaRPr>
          </a:p>
          <a:p>
            <a:pPr marL="0" lvl="1" algn="r"/>
            <a:endParaRPr lang="en-US" sz="1400" b="1" i="1" dirty="0" smtClean="0">
              <a:solidFill>
                <a:srgbClr val="262699"/>
              </a:solidFill>
              <a:latin typeface="Times New Roman" pitchFamily="18" charset="0"/>
            </a:endParaRPr>
          </a:p>
          <a:p>
            <a:pPr marL="0" lvl="1" algn="r"/>
            <a:endParaRPr lang="en-US" sz="1400" b="1" i="1" dirty="0">
              <a:solidFill>
                <a:srgbClr val="262699"/>
              </a:solidFill>
              <a:latin typeface="Times New Roman" pitchFamily="18" charset="0"/>
            </a:endParaRPr>
          </a:p>
          <a:p>
            <a:pPr marL="0" lvl="1" algn="r"/>
            <a:endParaRPr lang="en-US" sz="1400" b="1" i="1" dirty="0" smtClean="0">
              <a:solidFill>
                <a:srgbClr val="262699"/>
              </a:solidFill>
              <a:latin typeface="Times New Roman" pitchFamily="18" charset="0"/>
            </a:endParaRPr>
          </a:p>
          <a:p>
            <a:pPr marL="0" lvl="1" algn="r"/>
            <a:endParaRPr lang="en-US" sz="1400" b="1" i="1" dirty="0">
              <a:solidFill>
                <a:srgbClr val="262699"/>
              </a:solidFill>
              <a:latin typeface="Times New Roman" pitchFamily="18" charset="0"/>
            </a:endParaRPr>
          </a:p>
          <a:p>
            <a:pPr marL="0" lvl="1" algn="r"/>
            <a:r>
              <a:rPr lang="ru-RU" sz="2000" b="1" i="1" dirty="0" smtClean="0">
                <a:solidFill>
                  <a:srgbClr val="262699"/>
                </a:solidFill>
                <a:latin typeface="Times New Roman" pitchFamily="18" charset="0"/>
              </a:rPr>
              <a:t>Малкова </a:t>
            </a:r>
            <a:r>
              <a:rPr lang="ru-RU" sz="2000" b="1" i="1" dirty="0">
                <a:solidFill>
                  <a:srgbClr val="262699"/>
                </a:solidFill>
                <a:latin typeface="Times New Roman" pitchFamily="18" charset="0"/>
              </a:rPr>
              <a:t>Любовь Юрьевна, главный консультант</a:t>
            </a:r>
          </a:p>
          <a:p>
            <a:pPr marL="0" lvl="1" algn="r"/>
            <a:r>
              <a:rPr lang="ru-RU" sz="2000" b="1" i="1" dirty="0">
                <a:solidFill>
                  <a:srgbClr val="262699"/>
                </a:solidFill>
                <a:latin typeface="Times New Roman" pitchFamily="18" charset="0"/>
              </a:rPr>
              <a:t>Департамента образования </a:t>
            </a:r>
          </a:p>
          <a:p>
            <a:pPr marL="0" lvl="1" algn="r"/>
            <a:r>
              <a:rPr lang="ru-RU" sz="2000" b="1" i="1" dirty="0">
                <a:solidFill>
                  <a:srgbClr val="262699"/>
                </a:solidFill>
                <a:latin typeface="Times New Roman" pitchFamily="18" charset="0"/>
              </a:rPr>
              <a:t>Ивановской </a:t>
            </a:r>
            <a:r>
              <a:rPr lang="ru-RU" sz="2000" b="1" i="1" dirty="0" smtClean="0">
                <a:solidFill>
                  <a:srgbClr val="262699"/>
                </a:solidFill>
                <a:latin typeface="Times New Roman" pitchFamily="18" charset="0"/>
              </a:rPr>
              <a:t>области</a:t>
            </a:r>
          </a:p>
          <a:p>
            <a:pPr marL="0" lvl="1" algn="r"/>
            <a:r>
              <a:rPr lang="ru-RU" sz="2000" b="1" i="1" dirty="0" smtClean="0">
                <a:solidFill>
                  <a:srgbClr val="262699"/>
                </a:solidFill>
                <a:latin typeface="Times New Roman" pitchFamily="18" charset="0"/>
              </a:rPr>
              <a:t>4932-41-49-80</a:t>
            </a:r>
          </a:p>
          <a:p>
            <a:pPr marL="0" lvl="1" algn="r"/>
            <a:r>
              <a:rPr lang="en-US" sz="2000" b="1" i="1" dirty="0">
                <a:solidFill>
                  <a:srgbClr val="262699"/>
                </a:solidFill>
                <a:latin typeface="Times New Roman" pitchFamily="18" charset="0"/>
              </a:rPr>
              <a:t>m</a:t>
            </a:r>
            <a:r>
              <a:rPr lang="en-US" sz="2000" b="1" i="1" dirty="0" smtClean="0">
                <a:solidFill>
                  <a:srgbClr val="262699"/>
                </a:solidFill>
                <a:latin typeface="Times New Roman" pitchFamily="18" charset="0"/>
              </a:rPr>
              <a:t>alkova.lu@iv-edu.ru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ru-RU" sz="2000" b="1" i="1" dirty="0">
              <a:solidFill>
                <a:srgbClr val="0000FF"/>
              </a:solidFill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94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2" name="Group 2"/>
          <p:cNvGrpSpPr>
            <a:grpSpLocks/>
          </p:cNvGrpSpPr>
          <p:nvPr/>
        </p:nvGrpSpPr>
        <p:grpSpPr bwMode="auto">
          <a:xfrm>
            <a:off x="1071563" y="152400"/>
            <a:ext cx="7596188" cy="6775450"/>
            <a:chOff x="675" y="96"/>
            <a:chExt cx="4785" cy="4268"/>
          </a:xfrm>
        </p:grpSpPr>
        <p:sp>
          <p:nvSpPr>
            <p:cNvPr id="2055" name="Text Box 4"/>
            <p:cNvSpPr txBox="1">
              <a:spLocks noChangeArrowheads="1"/>
            </p:cNvSpPr>
            <p:nvPr/>
          </p:nvSpPr>
          <p:spPr bwMode="auto">
            <a:xfrm>
              <a:off x="675" y="96"/>
              <a:ext cx="47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  <a:latin typeface="Calibri" pitchFamily="34" charset="0"/>
                </a:rPr>
                <a:t>Департамент образования Ивановской области</a:t>
              </a:r>
            </a:p>
          </p:txBody>
        </p:sp>
        <p:sp>
          <p:nvSpPr>
            <p:cNvPr id="2056" name="Text Box 7"/>
            <p:cNvSpPr txBox="1">
              <a:spLocks noChangeArrowheads="1"/>
            </p:cNvSpPr>
            <p:nvPr/>
          </p:nvSpPr>
          <p:spPr bwMode="auto">
            <a:xfrm>
              <a:off x="1020" y="4152"/>
              <a:ext cx="37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160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285750" y="71438"/>
            <a:ext cx="8429625" cy="715962"/>
            <a:chOff x="285750" y="71438"/>
            <a:chExt cx="8429625" cy="715962"/>
          </a:xfrm>
        </p:grpSpPr>
        <p:grpSp>
          <p:nvGrpSpPr>
            <p:cNvPr id="9" name="Группа 3"/>
            <p:cNvGrpSpPr>
              <a:grpSpLocks/>
            </p:cNvGrpSpPr>
            <p:nvPr/>
          </p:nvGrpSpPr>
          <p:grpSpPr bwMode="auto">
            <a:xfrm>
              <a:off x="285750" y="71438"/>
              <a:ext cx="8429625" cy="715962"/>
              <a:chOff x="285720" y="71414"/>
              <a:chExt cx="8429684" cy="715968"/>
            </a:xfrm>
          </p:grpSpPr>
          <p:pic>
            <p:nvPicPr>
              <p:cNvPr id="10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9758" y="71414"/>
                <a:ext cx="864656" cy="6143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285720" y="785795"/>
                <a:ext cx="8429684" cy="1587"/>
              </a:xfrm>
              <a:prstGeom prst="line">
                <a:avLst/>
              </a:prstGeom>
              <a:ln w="31750" cmpd="sng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1214438" y="200253"/>
              <a:ext cx="750093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 smtClean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Департамент образования </a:t>
              </a:r>
              <a:r>
                <a:rPr lang="ru-RU" sz="2400" b="1" dirty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Ивановской области</a:t>
              </a: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79513" y="1052522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3" y="936669"/>
            <a:ext cx="8784976" cy="5455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ru-RU" sz="2800" b="1" dirty="0">
                <a:solidFill>
                  <a:srgbClr val="0000FF"/>
                </a:solidFill>
                <a:latin typeface="Verdana"/>
                <a:cs typeface="+mn-cs"/>
              </a:rPr>
              <a:t>Контактные телефоны </a:t>
            </a: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ru-RU" sz="2800" b="1" dirty="0">
                <a:solidFill>
                  <a:srgbClr val="C00000"/>
                </a:solidFill>
                <a:latin typeface="Verdana"/>
                <a:cs typeface="+mn-cs"/>
              </a:rPr>
              <a:t> </a:t>
            </a: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ru-RU" sz="2800" b="1" dirty="0">
                <a:solidFill>
                  <a:srgbClr val="0000FF"/>
                </a:solidFill>
                <a:latin typeface="Verdana"/>
                <a:cs typeface="+mn-cs"/>
              </a:rPr>
              <a:t> Департамент </a:t>
            </a:r>
            <a:r>
              <a:rPr lang="ru-RU" sz="2800" b="1" dirty="0" smtClean="0">
                <a:solidFill>
                  <a:srgbClr val="0000FF"/>
                </a:solidFill>
                <a:latin typeface="Verdana"/>
                <a:cs typeface="+mn-cs"/>
              </a:rPr>
              <a:t>образования Ивановской области</a:t>
            </a:r>
            <a:endParaRPr lang="ru-RU" sz="2800" b="1" dirty="0">
              <a:solidFill>
                <a:srgbClr val="0000FF"/>
              </a:solidFill>
              <a:latin typeface="Verdana"/>
              <a:cs typeface="+mn-cs"/>
            </a:endParaRP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ru-RU" sz="2800" b="1" dirty="0">
                <a:solidFill>
                  <a:srgbClr val="CC0000"/>
                </a:solidFill>
                <a:latin typeface="Verdana"/>
                <a:cs typeface="+mn-cs"/>
              </a:rPr>
              <a:t>(4932) </a:t>
            </a:r>
            <a:r>
              <a:rPr lang="ru-RU" sz="2800" b="1" dirty="0" smtClean="0">
                <a:solidFill>
                  <a:srgbClr val="CC0000"/>
                </a:solidFill>
                <a:latin typeface="Verdana"/>
                <a:cs typeface="+mn-cs"/>
              </a:rPr>
              <a:t>41-49-80</a:t>
            </a:r>
          </a:p>
          <a:p>
            <a:pPr marL="265113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en-US" sz="2800" b="1" dirty="0" smtClean="0">
                <a:solidFill>
                  <a:srgbClr val="CC0000"/>
                </a:solidFill>
                <a:latin typeface="Verdana"/>
                <a:cs typeface="+mn-cs"/>
              </a:rPr>
              <a:t>malkova.lu@iv-edu.ru</a:t>
            </a:r>
            <a:endParaRPr lang="ru-RU" sz="2800" b="1" dirty="0">
              <a:solidFill>
                <a:srgbClr val="CC0000"/>
              </a:solidFill>
              <a:latin typeface="Verdana"/>
              <a:cs typeface="+mn-cs"/>
            </a:endParaRP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endParaRPr lang="ru-RU" sz="2800" b="1" dirty="0">
              <a:solidFill>
                <a:srgbClr val="CC0000"/>
              </a:solidFill>
              <a:latin typeface="Verdana"/>
              <a:cs typeface="+mn-cs"/>
            </a:endParaRP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endParaRPr lang="ru-RU" sz="2800" b="1" dirty="0">
              <a:solidFill>
                <a:srgbClr val="CC0000"/>
              </a:solidFill>
              <a:latin typeface="Verdana"/>
              <a:cs typeface="+mn-cs"/>
            </a:endParaRP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ru-RU" sz="2800" b="1" dirty="0" smtClean="0">
                <a:solidFill>
                  <a:srgbClr val="0000FF"/>
                </a:solidFill>
                <a:latin typeface="Verdana"/>
                <a:cs typeface="+mn-cs"/>
              </a:rPr>
              <a:t>Ивановский региональный </a:t>
            </a: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ru-RU" sz="2800" b="1" dirty="0" smtClean="0">
                <a:solidFill>
                  <a:srgbClr val="0000FF"/>
                </a:solidFill>
                <a:latin typeface="Verdana"/>
                <a:cs typeface="+mn-cs"/>
              </a:rPr>
              <a:t>центр </a:t>
            </a:r>
            <a:r>
              <a:rPr lang="ru-RU" sz="2800" b="1" dirty="0">
                <a:solidFill>
                  <a:srgbClr val="0000FF"/>
                </a:solidFill>
                <a:latin typeface="Verdana"/>
                <a:cs typeface="+mn-cs"/>
              </a:rPr>
              <a:t>оценки качества образования</a:t>
            </a: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ru-RU" sz="2800" b="1" dirty="0">
                <a:solidFill>
                  <a:srgbClr val="CC0000"/>
                </a:solidFill>
                <a:latin typeface="Verdana"/>
                <a:cs typeface="+mn-cs"/>
              </a:rPr>
              <a:t>(4932) 59-01-71</a:t>
            </a:r>
          </a:p>
          <a:p>
            <a:pPr marL="0" lvl="1" algn="ctr"/>
            <a:endParaRPr lang="ru-RU" b="1" dirty="0" smtClean="0">
              <a:solidFill>
                <a:srgbClr val="FF0000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552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4029" y="1340768"/>
            <a:ext cx="88135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>
              <a:solidFill>
                <a:srgbClr val="C00000"/>
              </a:solidFill>
            </a:endParaRPr>
          </a:p>
        </p:txBody>
      </p:sp>
      <p:grpSp>
        <p:nvGrpSpPr>
          <p:cNvPr id="2052" name="Group 2"/>
          <p:cNvGrpSpPr>
            <a:grpSpLocks/>
          </p:cNvGrpSpPr>
          <p:nvPr/>
        </p:nvGrpSpPr>
        <p:grpSpPr bwMode="auto">
          <a:xfrm>
            <a:off x="1071563" y="152400"/>
            <a:ext cx="7596188" cy="6775450"/>
            <a:chOff x="675" y="96"/>
            <a:chExt cx="4785" cy="4268"/>
          </a:xfrm>
        </p:grpSpPr>
        <p:sp>
          <p:nvSpPr>
            <p:cNvPr id="2055" name="Text Box 4"/>
            <p:cNvSpPr txBox="1">
              <a:spLocks noChangeArrowheads="1"/>
            </p:cNvSpPr>
            <p:nvPr/>
          </p:nvSpPr>
          <p:spPr bwMode="auto">
            <a:xfrm>
              <a:off x="675" y="96"/>
              <a:ext cx="47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  <a:latin typeface="Calibri" pitchFamily="34" charset="0"/>
                </a:rPr>
                <a:t>Департамент образования Ивановской области</a:t>
              </a:r>
            </a:p>
          </p:txBody>
        </p:sp>
        <p:sp>
          <p:nvSpPr>
            <p:cNvPr id="2056" name="Text Box 7"/>
            <p:cNvSpPr txBox="1">
              <a:spLocks noChangeArrowheads="1"/>
            </p:cNvSpPr>
            <p:nvPr/>
          </p:nvSpPr>
          <p:spPr bwMode="auto">
            <a:xfrm>
              <a:off x="1020" y="4152"/>
              <a:ext cx="37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160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285750" y="71438"/>
            <a:ext cx="8429625" cy="715962"/>
            <a:chOff x="285750" y="71438"/>
            <a:chExt cx="8429625" cy="715962"/>
          </a:xfrm>
        </p:grpSpPr>
        <p:grpSp>
          <p:nvGrpSpPr>
            <p:cNvPr id="9" name="Группа 3"/>
            <p:cNvGrpSpPr>
              <a:grpSpLocks/>
            </p:cNvGrpSpPr>
            <p:nvPr/>
          </p:nvGrpSpPr>
          <p:grpSpPr bwMode="auto">
            <a:xfrm>
              <a:off x="285750" y="71438"/>
              <a:ext cx="8429625" cy="715962"/>
              <a:chOff x="285720" y="71414"/>
              <a:chExt cx="8429684" cy="715968"/>
            </a:xfrm>
          </p:grpSpPr>
          <p:pic>
            <p:nvPicPr>
              <p:cNvPr id="10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9758" y="71414"/>
                <a:ext cx="864656" cy="6143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285720" y="785795"/>
                <a:ext cx="8429684" cy="1587"/>
              </a:xfrm>
              <a:prstGeom prst="line">
                <a:avLst/>
              </a:prstGeom>
              <a:ln w="31750" cmpd="sng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1214438" y="200253"/>
              <a:ext cx="750093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 smtClean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Департамент образования </a:t>
              </a:r>
              <a:r>
                <a:rPr lang="ru-RU" sz="2400" b="1" dirty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Ивановской области</a:t>
              </a: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07504" y="787400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1993" y="1018232"/>
            <a:ext cx="8095998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НАГРУЗКА НА УЧИТЕЛЕЙ</a:t>
            </a:r>
            <a:endParaRPr lang="ru-RU" dirty="0"/>
          </a:p>
          <a:p>
            <a:pPr algn="ctr"/>
            <a:r>
              <a:rPr lang="ru-RU" b="1" dirty="0"/>
              <a:t>РЕКОМЕНДАЦИИ ПО ОСНОВНЫМ ПОДХОДАМ К ФОРМИРОВАНИЮ ГРАФИКА ПРОВЕДЕНИЯ ОЦЕНОЧНЫХ </a:t>
            </a:r>
            <a:r>
              <a:rPr lang="ru-RU" b="1" dirty="0" smtClean="0"/>
              <a:t>ПРОЦЕДУР</a:t>
            </a:r>
          </a:p>
          <a:p>
            <a:endParaRPr lang="ru-RU" sz="2400" dirty="0"/>
          </a:p>
          <a:p>
            <a:r>
              <a:rPr lang="en-US" sz="2400" dirty="0" smtClean="0"/>
              <a:t>- </a:t>
            </a:r>
            <a:r>
              <a:rPr lang="ru-RU" sz="1600" b="1" dirty="0" smtClean="0"/>
              <a:t>ИЗБЕГАТЬ </a:t>
            </a:r>
            <a:r>
              <a:rPr lang="ru-RU" sz="1600" b="1" dirty="0"/>
              <a:t>ДУБЛИРОВАНИЯ С ФЕДЕРАЛЬНЫМИ ПРОЦЕДУРАМИ </a:t>
            </a:r>
            <a:r>
              <a:rPr lang="ru-RU" sz="1600" dirty="0"/>
              <a:t>НА </a:t>
            </a:r>
            <a:r>
              <a:rPr lang="en-US" sz="1600" dirty="0" smtClean="0"/>
              <a:t>    </a:t>
            </a:r>
            <a:r>
              <a:rPr lang="ru-RU" sz="1600" dirty="0" smtClean="0"/>
              <a:t>РЕГИОНАЛЬНОМ</a:t>
            </a:r>
            <a:r>
              <a:rPr lang="ru-RU" sz="1600" dirty="0"/>
              <a:t>, МУНИЦИПАЛЬНОМ УРОВНЕ И УРОВНЕ ОО;</a:t>
            </a:r>
          </a:p>
          <a:p>
            <a:r>
              <a:rPr lang="en-US" sz="1600" dirty="0" smtClean="0"/>
              <a:t>- </a:t>
            </a:r>
            <a:r>
              <a:rPr lang="ru-RU" sz="1600" dirty="0" smtClean="0"/>
              <a:t>ПРОВЕДЕНИЕ </a:t>
            </a:r>
            <a:r>
              <a:rPr lang="ru-RU" sz="1600" dirty="0"/>
              <a:t>ПРОЦЕДУР </a:t>
            </a:r>
            <a:r>
              <a:rPr lang="ru-RU" sz="1600" b="1" dirty="0"/>
              <a:t>НЕ ЧАЩЕ 1 РАЗА В 2,5 НЕДЕЛИ</a:t>
            </a:r>
            <a:r>
              <a:rPr lang="ru-RU" sz="1600" dirty="0"/>
              <a:t>;</a:t>
            </a:r>
          </a:p>
          <a:p>
            <a:r>
              <a:rPr lang="en-US" sz="1600" dirty="0" smtClean="0"/>
              <a:t>- </a:t>
            </a:r>
            <a:r>
              <a:rPr lang="ru-RU" sz="1600" dirty="0" smtClean="0"/>
              <a:t>НЕ </a:t>
            </a:r>
            <a:r>
              <a:rPr lang="ru-RU" sz="1600" dirty="0"/>
              <a:t>ПРОВОДИТЬ НА ПЕРВОМ И ПОСЛЕДНЕМ УРОКЕ;</a:t>
            </a:r>
          </a:p>
          <a:p>
            <a:r>
              <a:rPr lang="en-US" sz="1600" dirty="0" smtClean="0"/>
              <a:t>                                   -</a:t>
            </a:r>
            <a:r>
              <a:rPr lang="ru-RU" sz="1600" b="1" dirty="0" smtClean="0"/>
              <a:t>НЕ </a:t>
            </a:r>
            <a:r>
              <a:rPr lang="ru-RU" sz="1600" b="1" dirty="0"/>
              <a:t>«НАТАСКИВАТЬ»</a:t>
            </a:r>
            <a:r>
              <a:rPr lang="ru-RU" sz="1600" dirty="0"/>
              <a:t>;</a:t>
            </a:r>
          </a:p>
          <a:p>
            <a:r>
              <a:rPr lang="en-US" sz="1600" dirty="0" smtClean="0"/>
              <a:t>                                   - </a:t>
            </a:r>
            <a:r>
              <a:rPr lang="ru-RU" sz="1600" dirty="0" smtClean="0"/>
              <a:t>ОСУЩЕСТВЛЯТЬ </a:t>
            </a:r>
            <a:r>
              <a:rPr lang="ru-RU" sz="1600" b="1" dirty="0"/>
              <a:t>РАЗБОР ОШИБОК</a:t>
            </a:r>
            <a:r>
              <a:rPr lang="ru-RU" sz="1600" dirty="0"/>
              <a:t>;</a:t>
            </a:r>
          </a:p>
          <a:p>
            <a:r>
              <a:rPr lang="en-US" sz="1600" dirty="0" smtClean="0"/>
              <a:t>                                   - </a:t>
            </a:r>
            <a:r>
              <a:rPr lang="ru-RU" sz="1600" dirty="0" smtClean="0"/>
              <a:t>СОСТАВЛЕНИЕ </a:t>
            </a:r>
            <a:r>
              <a:rPr lang="ru-RU" sz="1600" b="1" dirty="0"/>
              <a:t>ЕДИНОГО ГРАФИКА </a:t>
            </a:r>
            <a:endParaRPr lang="en-US" sz="1600" b="1" dirty="0" smtClean="0"/>
          </a:p>
          <a:p>
            <a:r>
              <a:rPr lang="en-US" sz="1600" dirty="0" smtClean="0"/>
              <a:t>                                       </a:t>
            </a:r>
            <a:r>
              <a:rPr lang="ru-RU" sz="1600" dirty="0" smtClean="0"/>
              <a:t>ПРОВЕДЕНИЯ ОЦЕНОЧНЫХ ПРОЦЕДУР </a:t>
            </a:r>
            <a:r>
              <a:rPr lang="ru-RU" sz="1600" dirty="0"/>
              <a:t>ДЛЯ </a:t>
            </a:r>
            <a:r>
              <a:rPr lang="ru-RU" sz="1600" dirty="0" smtClean="0"/>
              <a:t>ОО</a:t>
            </a:r>
          </a:p>
          <a:p>
            <a:endParaRPr lang="ru-RU" sz="1600" dirty="0"/>
          </a:p>
          <a:p>
            <a:endParaRPr lang="ru-RU" sz="1600" dirty="0"/>
          </a:p>
          <a:p>
            <a:endParaRPr lang="ru-RU" sz="2400" b="1" dirty="0" smtClean="0">
              <a:solidFill>
                <a:srgbClr val="FF0000"/>
              </a:solidFill>
              <a:latin typeface="Calibri"/>
              <a:cs typeface="+mn-cs"/>
            </a:endParaRPr>
          </a:p>
          <a:p>
            <a:pPr marL="0" lvl="1" algn="ctr"/>
            <a:r>
              <a:rPr lang="en-US" sz="3200" b="1" dirty="0" smtClean="0">
                <a:solidFill>
                  <a:schemeClr val="accent1"/>
                </a:solidFill>
                <a:latin typeface="Calibri"/>
                <a:cs typeface="+mn-cs"/>
              </a:rPr>
              <a:t> 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</a:endParaRPr>
          </a:p>
          <a:p>
            <a:pPr marL="0" lvl="1" algn="just"/>
            <a:endParaRPr lang="ru-RU" sz="2400" dirty="0" smtClean="0">
              <a:solidFill>
                <a:srgbClr val="002060"/>
              </a:solidFill>
              <a:latin typeface="Calibri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052" y="3449667"/>
            <a:ext cx="1877535" cy="2857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452" y="4496940"/>
            <a:ext cx="2324299" cy="1803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088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2" name="Group 2"/>
          <p:cNvGrpSpPr>
            <a:grpSpLocks/>
          </p:cNvGrpSpPr>
          <p:nvPr/>
        </p:nvGrpSpPr>
        <p:grpSpPr bwMode="auto">
          <a:xfrm>
            <a:off x="1071563" y="152400"/>
            <a:ext cx="7596188" cy="6775450"/>
            <a:chOff x="675" y="96"/>
            <a:chExt cx="4785" cy="4268"/>
          </a:xfrm>
        </p:grpSpPr>
        <p:sp>
          <p:nvSpPr>
            <p:cNvPr id="2055" name="Text Box 4"/>
            <p:cNvSpPr txBox="1">
              <a:spLocks noChangeArrowheads="1"/>
            </p:cNvSpPr>
            <p:nvPr/>
          </p:nvSpPr>
          <p:spPr bwMode="auto">
            <a:xfrm>
              <a:off x="675" y="96"/>
              <a:ext cx="47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  <a:latin typeface="Calibri" pitchFamily="34" charset="0"/>
                </a:rPr>
                <a:t>Департамент образования Ивановской области</a:t>
              </a:r>
            </a:p>
          </p:txBody>
        </p:sp>
        <p:sp>
          <p:nvSpPr>
            <p:cNvPr id="2056" name="Text Box 7"/>
            <p:cNvSpPr txBox="1">
              <a:spLocks noChangeArrowheads="1"/>
            </p:cNvSpPr>
            <p:nvPr/>
          </p:nvSpPr>
          <p:spPr bwMode="auto">
            <a:xfrm>
              <a:off x="1020" y="4152"/>
              <a:ext cx="37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160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285750" y="71438"/>
            <a:ext cx="8429625" cy="715962"/>
            <a:chOff x="285750" y="71438"/>
            <a:chExt cx="8429625" cy="715962"/>
          </a:xfrm>
        </p:grpSpPr>
        <p:grpSp>
          <p:nvGrpSpPr>
            <p:cNvPr id="9" name="Группа 3"/>
            <p:cNvGrpSpPr>
              <a:grpSpLocks/>
            </p:cNvGrpSpPr>
            <p:nvPr/>
          </p:nvGrpSpPr>
          <p:grpSpPr bwMode="auto">
            <a:xfrm>
              <a:off x="285750" y="71438"/>
              <a:ext cx="8429625" cy="715962"/>
              <a:chOff x="285720" y="71414"/>
              <a:chExt cx="8429684" cy="715968"/>
            </a:xfrm>
          </p:grpSpPr>
          <p:pic>
            <p:nvPicPr>
              <p:cNvPr id="10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9758" y="71414"/>
                <a:ext cx="864656" cy="6143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285720" y="785795"/>
                <a:ext cx="8429684" cy="1587"/>
              </a:xfrm>
              <a:prstGeom prst="line">
                <a:avLst/>
              </a:prstGeom>
              <a:ln w="31750" cmpd="sng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1214438" y="200253"/>
              <a:ext cx="750093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 smtClean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Департамент образования </a:t>
              </a:r>
              <a:r>
                <a:rPr lang="ru-RU" sz="2400" b="1" dirty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Ивановской области</a:t>
              </a: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79513" y="1052522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3" y="936669"/>
            <a:ext cx="8784976" cy="2208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ru-RU" sz="2800" b="1" dirty="0" smtClean="0">
                <a:solidFill>
                  <a:srgbClr val="0000FF"/>
                </a:solidFill>
                <a:latin typeface="Verdana"/>
                <a:cs typeface="+mn-cs"/>
              </a:rPr>
              <a:t> </a:t>
            </a:r>
            <a:endParaRPr lang="ru-RU" sz="2800" b="1" dirty="0">
              <a:solidFill>
                <a:srgbClr val="CC0000"/>
              </a:solidFill>
              <a:latin typeface="Verdana"/>
              <a:cs typeface="+mn-cs"/>
            </a:endParaRP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endParaRPr lang="ru-RU" sz="2800" b="1" dirty="0">
              <a:solidFill>
                <a:srgbClr val="CC0000"/>
              </a:solidFill>
              <a:latin typeface="Verdana"/>
              <a:cs typeface="+mn-cs"/>
            </a:endParaRP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endParaRPr lang="ru-RU" sz="2800" b="1" dirty="0">
              <a:solidFill>
                <a:srgbClr val="CC0000"/>
              </a:solidFill>
              <a:latin typeface="Verdana"/>
              <a:cs typeface="+mn-cs"/>
            </a:endParaRP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ru-RU" sz="2800" b="1" dirty="0" smtClean="0">
                <a:solidFill>
                  <a:srgbClr val="0000FF"/>
                </a:solidFill>
                <a:latin typeface="Verdana"/>
                <a:cs typeface="+mn-cs"/>
              </a:rPr>
              <a:t> </a:t>
            </a:r>
            <a:endParaRPr lang="ru-RU" sz="2800" b="1" dirty="0">
              <a:solidFill>
                <a:srgbClr val="CC0000"/>
              </a:solidFill>
              <a:latin typeface="Verdana"/>
              <a:cs typeface="+mn-cs"/>
            </a:endParaRPr>
          </a:p>
          <a:p>
            <a:pPr marL="0" lvl="1" algn="ctr"/>
            <a:endParaRPr lang="ru-RU" b="1" dirty="0" smtClean="0">
              <a:solidFill>
                <a:srgbClr val="FF0000"/>
              </a:solidFill>
              <a:latin typeface="Calibri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9787" y="936669"/>
            <a:ext cx="86147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ВПР-2022</a:t>
            </a:r>
          </a:p>
          <a:p>
            <a:pPr algn="ctr"/>
            <a:r>
              <a:rPr lang="ru-RU" b="1" dirty="0"/>
              <a:t>ОСОБЕННОСТИ ПРОВЕДЕНИЯ </a:t>
            </a:r>
            <a:endParaRPr lang="ru-RU" b="1" dirty="0" smtClean="0"/>
          </a:p>
          <a:p>
            <a:pPr algn="ctr"/>
            <a:r>
              <a:rPr lang="ru-RU" b="1" dirty="0" smtClean="0"/>
              <a:t>(ПРИКАЗ  РОСОБРНАДЗОРА ОТ </a:t>
            </a:r>
            <a:r>
              <a:rPr lang="ru-RU" b="1" dirty="0"/>
              <a:t>16.08.2021 № 1139)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5750" y="1916833"/>
            <a:ext cx="853472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r>
              <a:rPr lang="ru-RU" b="1" dirty="0" smtClean="0"/>
              <a:t>ШТАТНЫЙ </a:t>
            </a:r>
            <a:r>
              <a:rPr lang="ru-RU" b="1" dirty="0" smtClean="0"/>
              <a:t>РЕЖИМ</a:t>
            </a:r>
            <a:r>
              <a:rPr lang="ru-RU" dirty="0"/>
              <a:t>	</a:t>
            </a:r>
          </a:p>
          <a:p>
            <a:r>
              <a:rPr lang="ru-RU" b="1" dirty="0"/>
              <a:t>4 </a:t>
            </a:r>
            <a:r>
              <a:rPr lang="ru-RU" b="1" dirty="0" smtClean="0"/>
              <a:t>КЛАСС  </a:t>
            </a:r>
            <a:r>
              <a:rPr lang="ru-RU" dirty="0" smtClean="0"/>
              <a:t>–      3 </a:t>
            </a:r>
            <a:r>
              <a:rPr lang="ru-RU" dirty="0"/>
              <a:t>ОБЯЗАТЕЛЬНЫХ ПРЕДМЕТА	</a:t>
            </a:r>
          </a:p>
          <a:p>
            <a:r>
              <a:rPr lang="ru-RU" b="1" dirty="0"/>
              <a:t>5 КЛАСС </a:t>
            </a:r>
            <a:r>
              <a:rPr lang="ru-RU" b="1" dirty="0" smtClean="0"/>
              <a:t> </a:t>
            </a:r>
            <a:r>
              <a:rPr lang="ru-RU" dirty="0" smtClean="0"/>
              <a:t>–      4 </a:t>
            </a:r>
            <a:r>
              <a:rPr lang="ru-RU" dirty="0"/>
              <a:t>ОБЯЗАТЕЛЬНЫХ ПРЕДМЕТА 	</a:t>
            </a:r>
          </a:p>
          <a:p>
            <a:r>
              <a:rPr lang="ru-RU" b="1" dirty="0"/>
              <a:t>6, 8 КЛАССЫ </a:t>
            </a:r>
            <a:r>
              <a:rPr lang="ru-RU" b="1" dirty="0" smtClean="0"/>
              <a:t> </a:t>
            </a:r>
            <a:r>
              <a:rPr lang="ru-RU" dirty="0" smtClean="0"/>
              <a:t>–   2 </a:t>
            </a:r>
            <a:r>
              <a:rPr lang="ru-RU" dirty="0"/>
              <a:t>ОБЯЗАТЕЛЬНЫХ + 2 ПО СЛУЧАЙНОМУ ВЫБОРУ	</a:t>
            </a:r>
          </a:p>
          <a:p>
            <a:r>
              <a:rPr lang="ru-RU" b="1" dirty="0"/>
              <a:t>7 КЛАСС </a:t>
            </a:r>
            <a:r>
              <a:rPr lang="ru-RU" dirty="0" smtClean="0"/>
              <a:t>–            3 </a:t>
            </a:r>
            <a:r>
              <a:rPr lang="ru-RU" dirty="0"/>
              <a:t>ОБЯЗАТЕЛЬНЫХ + 2 ПО СЛУЧАЙНОМУ ВЫБОРУ </a:t>
            </a:r>
            <a:endParaRPr lang="ru-RU" dirty="0" smtClean="0"/>
          </a:p>
          <a:p>
            <a:endParaRPr lang="ru-RU" dirty="0"/>
          </a:p>
          <a:p>
            <a:r>
              <a:rPr lang="ru-RU" b="1" dirty="0"/>
              <a:t>РЕЖИМ АПРОБАЦИИ</a:t>
            </a:r>
            <a:r>
              <a:rPr lang="ru-RU" dirty="0"/>
              <a:t>	</a:t>
            </a:r>
          </a:p>
          <a:p>
            <a:r>
              <a:rPr lang="ru-RU" b="1" dirty="0"/>
              <a:t>10 КЛАСС </a:t>
            </a:r>
            <a:r>
              <a:rPr lang="ru-RU" dirty="0"/>
              <a:t>–1 ПРЕДМЕТ 	</a:t>
            </a:r>
          </a:p>
          <a:p>
            <a:r>
              <a:rPr lang="ru-RU" b="1" dirty="0"/>
              <a:t>11 КЛАСС </a:t>
            </a:r>
            <a:r>
              <a:rPr lang="ru-RU" dirty="0" smtClean="0"/>
              <a:t>– ПРЕДМЕТЫ</a:t>
            </a:r>
            <a:r>
              <a:rPr lang="ru-RU" dirty="0"/>
              <a:t>, ПО КОТОРЫМ НЕ СДАЮТ ЕГЭ	</a:t>
            </a:r>
          </a:p>
          <a:p>
            <a:r>
              <a:rPr lang="ru-RU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4002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2" name="Group 2"/>
          <p:cNvGrpSpPr>
            <a:grpSpLocks/>
          </p:cNvGrpSpPr>
          <p:nvPr/>
        </p:nvGrpSpPr>
        <p:grpSpPr bwMode="auto">
          <a:xfrm>
            <a:off x="1071563" y="152400"/>
            <a:ext cx="7596188" cy="6775450"/>
            <a:chOff x="675" y="96"/>
            <a:chExt cx="4785" cy="4268"/>
          </a:xfrm>
        </p:grpSpPr>
        <p:sp>
          <p:nvSpPr>
            <p:cNvPr id="2055" name="Text Box 4"/>
            <p:cNvSpPr txBox="1">
              <a:spLocks noChangeArrowheads="1"/>
            </p:cNvSpPr>
            <p:nvPr/>
          </p:nvSpPr>
          <p:spPr bwMode="auto">
            <a:xfrm>
              <a:off x="675" y="96"/>
              <a:ext cx="47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  <a:latin typeface="Calibri" pitchFamily="34" charset="0"/>
                </a:rPr>
                <a:t>Департамент образования Ивановской области</a:t>
              </a:r>
            </a:p>
          </p:txBody>
        </p:sp>
        <p:sp>
          <p:nvSpPr>
            <p:cNvPr id="2056" name="Text Box 7"/>
            <p:cNvSpPr txBox="1">
              <a:spLocks noChangeArrowheads="1"/>
            </p:cNvSpPr>
            <p:nvPr/>
          </p:nvSpPr>
          <p:spPr bwMode="auto">
            <a:xfrm>
              <a:off x="1020" y="4152"/>
              <a:ext cx="37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160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285750" y="71438"/>
            <a:ext cx="8429625" cy="715962"/>
            <a:chOff x="285750" y="71438"/>
            <a:chExt cx="8429625" cy="715962"/>
          </a:xfrm>
        </p:grpSpPr>
        <p:grpSp>
          <p:nvGrpSpPr>
            <p:cNvPr id="9" name="Группа 3"/>
            <p:cNvGrpSpPr>
              <a:grpSpLocks/>
            </p:cNvGrpSpPr>
            <p:nvPr/>
          </p:nvGrpSpPr>
          <p:grpSpPr bwMode="auto">
            <a:xfrm>
              <a:off x="285750" y="71438"/>
              <a:ext cx="8429625" cy="715962"/>
              <a:chOff x="285720" y="71414"/>
              <a:chExt cx="8429684" cy="715968"/>
            </a:xfrm>
          </p:grpSpPr>
          <p:pic>
            <p:nvPicPr>
              <p:cNvPr id="10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9758" y="71414"/>
                <a:ext cx="864656" cy="6143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285720" y="785795"/>
                <a:ext cx="8429684" cy="1587"/>
              </a:xfrm>
              <a:prstGeom prst="line">
                <a:avLst/>
              </a:prstGeom>
              <a:ln w="31750" cmpd="sng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1214438" y="200253"/>
              <a:ext cx="750093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 smtClean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Департамент образования </a:t>
              </a:r>
              <a:r>
                <a:rPr lang="ru-RU" sz="2400" b="1" dirty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Ивановской области</a:t>
              </a: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79513" y="1052522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3" y="936669"/>
            <a:ext cx="8784976" cy="2208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ru-RU" sz="2800" b="1" dirty="0" smtClean="0">
                <a:solidFill>
                  <a:srgbClr val="0000FF"/>
                </a:solidFill>
                <a:latin typeface="Verdana"/>
                <a:cs typeface="+mn-cs"/>
              </a:rPr>
              <a:t> </a:t>
            </a:r>
            <a:endParaRPr lang="ru-RU" sz="2800" b="1" dirty="0">
              <a:solidFill>
                <a:srgbClr val="CC0000"/>
              </a:solidFill>
              <a:latin typeface="Verdana"/>
              <a:cs typeface="+mn-cs"/>
            </a:endParaRP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endParaRPr lang="ru-RU" sz="2800" b="1" dirty="0">
              <a:solidFill>
                <a:srgbClr val="CC0000"/>
              </a:solidFill>
              <a:latin typeface="Verdana"/>
              <a:cs typeface="+mn-cs"/>
            </a:endParaRP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endParaRPr lang="ru-RU" sz="2800" b="1" dirty="0">
              <a:solidFill>
                <a:srgbClr val="CC0000"/>
              </a:solidFill>
              <a:latin typeface="Verdana"/>
              <a:cs typeface="+mn-cs"/>
            </a:endParaRP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ru-RU" sz="2800" b="1" dirty="0" smtClean="0">
                <a:solidFill>
                  <a:srgbClr val="0000FF"/>
                </a:solidFill>
                <a:latin typeface="Verdana"/>
                <a:cs typeface="+mn-cs"/>
              </a:rPr>
              <a:t> </a:t>
            </a:r>
            <a:endParaRPr lang="ru-RU" sz="2800" b="1" dirty="0">
              <a:solidFill>
                <a:srgbClr val="CC0000"/>
              </a:solidFill>
              <a:latin typeface="Verdana"/>
              <a:cs typeface="+mn-cs"/>
            </a:endParaRPr>
          </a:p>
          <a:p>
            <a:pPr marL="0" lvl="1" algn="ctr"/>
            <a:endParaRPr lang="ru-RU" b="1" dirty="0" smtClean="0">
              <a:solidFill>
                <a:srgbClr val="FF0000"/>
              </a:solidFill>
              <a:latin typeface="Calibri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9789" y="936669"/>
            <a:ext cx="83179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ВПР-2022</a:t>
            </a:r>
            <a:endParaRPr lang="ru-RU" dirty="0"/>
          </a:p>
          <a:p>
            <a:pPr algn="ctr"/>
            <a:r>
              <a:rPr lang="ru-RU" b="1" dirty="0"/>
              <a:t>ЗАДАЧИ </a:t>
            </a:r>
            <a:r>
              <a:rPr lang="ru-RU" b="1" dirty="0" smtClean="0"/>
              <a:t>ПО </a:t>
            </a:r>
            <a:r>
              <a:rPr lang="ru-RU" b="1" dirty="0"/>
              <a:t>ПРОВЕДЕНИЮ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5" y="1859340"/>
            <a:ext cx="820020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b="1" dirty="0" smtClean="0"/>
              <a:t>- ОБЪЕКТИВНОСТЬ</a:t>
            </a:r>
            <a:endParaRPr lang="ru-RU" dirty="0"/>
          </a:p>
          <a:p>
            <a:endParaRPr lang="ru-RU" dirty="0"/>
          </a:p>
          <a:p>
            <a:r>
              <a:rPr lang="ru-RU" b="1" dirty="0" smtClean="0"/>
              <a:t>- ПРОВЕДЕНИЕ </a:t>
            </a:r>
            <a:r>
              <a:rPr lang="ru-RU" b="1" dirty="0"/>
              <a:t>ВПР </a:t>
            </a:r>
            <a:endParaRPr lang="ru-RU" dirty="0"/>
          </a:p>
          <a:p>
            <a:r>
              <a:rPr lang="ru-RU" b="1" dirty="0"/>
              <a:t>В КОМПЬЮТЕРНОЙ ФОРМЕ (ИСТОРИЯ, ОБЩЕСТВОЗНАНИЕ, БИОЛОГИЯ, ГЕОГРАФИЯ) </a:t>
            </a:r>
            <a:endParaRPr lang="ru-RU" b="1" dirty="0" smtClean="0"/>
          </a:p>
          <a:p>
            <a:endParaRPr lang="ru-RU" dirty="0"/>
          </a:p>
          <a:p>
            <a:r>
              <a:rPr lang="ru-RU" b="1" dirty="0" smtClean="0"/>
              <a:t>- ОПТИМАЛЬНЫЕ </a:t>
            </a:r>
            <a:r>
              <a:rPr lang="ru-RU" b="1" dirty="0"/>
              <a:t>СРОКИ ПРОВЕДЕНИЯ </a:t>
            </a:r>
            <a:r>
              <a:rPr lang="ru-RU" b="1" dirty="0" smtClean="0"/>
              <a:t>ВПР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r>
              <a:rPr lang="ru-RU" b="1" dirty="0" smtClean="0"/>
              <a:t>-  ВЫЯВЛЕНИЕ </a:t>
            </a:r>
            <a:r>
              <a:rPr lang="ru-RU" b="1" dirty="0"/>
              <a:t>ШНОР И ОКАЗАНИЕ ИМ МЕТОДИЧЕСКОЙ ПОДДЕРЖКИ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348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2" name="Group 2"/>
          <p:cNvGrpSpPr>
            <a:grpSpLocks/>
          </p:cNvGrpSpPr>
          <p:nvPr/>
        </p:nvGrpSpPr>
        <p:grpSpPr bwMode="auto">
          <a:xfrm>
            <a:off x="1071563" y="152400"/>
            <a:ext cx="7596188" cy="6775450"/>
            <a:chOff x="675" y="96"/>
            <a:chExt cx="4785" cy="4268"/>
          </a:xfrm>
        </p:grpSpPr>
        <p:sp>
          <p:nvSpPr>
            <p:cNvPr id="2055" name="Text Box 4"/>
            <p:cNvSpPr txBox="1">
              <a:spLocks noChangeArrowheads="1"/>
            </p:cNvSpPr>
            <p:nvPr/>
          </p:nvSpPr>
          <p:spPr bwMode="auto">
            <a:xfrm>
              <a:off x="675" y="96"/>
              <a:ext cx="47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  <a:latin typeface="Calibri" pitchFamily="34" charset="0"/>
                </a:rPr>
                <a:t>Департамент образования Ивановской области</a:t>
              </a:r>
            </a:p>
          </p:txBody>
        </p:sp>
        <p:sp>
          <p:nvSpPr>
            <p:cNvPr id="2056" name="Text Box 7"/>
            <p:cNvSpPr txBox="1">
              <a:spLocks noChangeArrowheads="1"/>
            </p:cNvSpPr>
            <p:nvPr/>
          </p:nvSpPr>
          <p:spPr bwMode="auto">
            <a:xfrm>
              <a:off x="1020" y="4152"/>
              <a:ext cx="37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160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285750" y="71438"/>
            <a:ext cx="8429625" cy="715962"/>
            <a:chOff x="285750" y="71438"/>
            <a:chExt cx="8429625" cy="715962"/>
          </a:xfrm>
        </p:grpSpPr>
        <p:grpSp>
          <p:nvGrpSpPr>
            <p:cNvPr id="9" name="Группа 3"/>
            <p:cNvGrpSpPr>
              <a:grpSpLocks/>
            </p:cNvGrpSpPr>
            <p:nvPr/>
          </p:nvGrpSpPr>
          <p:grpSpPr bwMode="auto">
            <a:xfrm>
              <a:off x="285750" y="71438"/>
              <a:ext cx="8429625" cy="715962"/>
              <a:chOff x="285720" y="71414"/>
              <a:chExt cx="8429684" cy="715968"/>
            </a:xfrm>
          </p:grpSpPr>
          <p:pic>
            <p:nvPicPr>
              <p:cNvPr id="10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9758" y="71414"/>
                <a:ext cx="864656" cy="6143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285720" y="785795"/>
                <a:ext cx="8429684" cy="1587"/>
              </a:xfrm>
              <a:prstGeom prst="line">
                <a:avLst/>
              </a:prstGeom>
              <a:ln w="31750" cmpd="sng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1214438" y="200253"/>
              <a:ext cx="750093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 smtClean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Департамент образования </a:t>
              </a:r>
              <a:r>
                <a:rPr lang="ru-RU" sz="2400" b="1" dirty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Ивановской области</a:t>
              </a: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79513" y="1052522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3" y="936669"/>
            <a:ext cx="8784976" cy="2208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ru-RU" sz="2800" b="1" dirty="0" smtClean="0">
                <a:solidFill>
                  <a:srgbClr val="0000FF"/>
                </a:solidFill>
                <a:latin typeface="Verdana"/>
                <a:cs typeface="+mn-cs"/>
              </a:rPr>
              <a:t> </a:t>
            </a:r>
            <a:endParaRPr lang="ru-RU" sz="2800" b="1" dirty="0">
              <a:solidFill>
                <a:srgbClr val="CC0000"/>
              </a:solidFill>
              <a:latin typeface="Verdana"/>
              <a:cs typeface="+mn-cs"/>
            </a:endParaRP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endParaRPr lang="ru-RU" sz="2800" b="1" dirty="0">
              <a:solidFill>
                <a:srgbClr val="CC0000"/>
              </a:solidFill>
              <a:latin typeface="Verdana"/>
              <a:cs typeface="+mn-cs"/>
            </a:endParaRP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endParaRPr lang="ru-RU" sz="2800" b="1" dirty="0">
              <a:solidFill>
                <a:srgbClr val="CC0000"/>
              </a:solidFill>
              <a:latin typeface="Verdana"/>
              <a:cs typeface="+mn-cs"/>
            </a:endParaRP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ru-RU" sz="2800" b="1" dirty="0" smtClean="0">
                <a:solidFill>
                  <a:srgbClr val="0000FF"/>
                </a:solidFill>
                <a:latin typeface="Verdana"/>
                <a:cs typeface="+mn-cs"/>
              </a:rPr>
              <a:t> </a:t>
            </a:r>
            <a:endParaRPr lang="ru-RU" sz="2800" b="1" dirty="0">
              <a:solidFill>
                <a:srgbClr val="CC0000"/>
              </a:solidFill>
              <a:latin typeface="Verdana"/>
              <a:cs typeface="+mn-cs"/>
            </a:endParaRPr>
          </a:p>
          <a:p>
            <a:pPr marL="0" lvl="1" algn="ctr"/>
            <a:endParaRPr lang="ru-RU" b="1" dirty="0" smtClean="0">
              <a:solidFill>
                <a:srgbClr val="FF0000"/>
              </a:solidFill>
              <a:latin typeface="Calibri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63" y="870677"/>
            <a:ext cx="75961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ВХОЖДЕНИЕ РОССИИ В ДЕСЯТКУ ВЕДУЩИХ СТРАН МИРА</a:t>
            </a:r>
            <a:endParaRPr lang="ru-RU" dirty="0"/>
          </a:p>
          <a:p>
            <a:r>
              <a:rPr lang="ru-RU" b="1" dirty="0"/>
              <a:t>РОССИЯ В МЕЖДУНАРОДНЫХ ИССЛЕДОВАНИЯХ</a:t>
            </a:r>
            <a:endParaRPr lang="ru-RU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680677"/>
              </p:ext>
            </p:extLst>
          </p:nvPr>
        </p:nvGraphicFramePr>
        <p:xfrm>
          <a:off x="1143000" y="1517009"/>
          <a:ext cx="7572374" cy="50742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89937"/>
                <a:gridCol w="3499263"/>
                <a:gridCol w="783174"/>
              </a:tblGrid>
              <a:tr h="4977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Исследование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6336" marR="463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Направление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6336" marR="463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Место России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6336" marR="46336" marT="0" marB="0"/>
                </a:tc>
              </a:tr>
              <a:tr h="2488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PIRLS 2016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6336" marR="463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ЧИТАТЕЛЬСКАЯГРАМОТНОСТЬ, 4 КЛАСС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6336" marR="463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 1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6336" marR="46336" marT="0" marB="0"/>
                </a:tc>
              </a:tr>
              <a:tr h="497760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TIMSS 2019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6336" marR="463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МАТЕМАТИКА,4 КЛАСС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6336" marR="463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6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6336" marR="46336" marT="0" marB="0"/>
                </a:tc>
              </a:tr>
              <a:tr h="4977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ЕСТЕСТВОЗНАНИЕ,4 КЛАСС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6336" marR="463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6336" marR="46336" marT="0" marB="0"/>
                </a:tc>
              </a:tr>
              <a:tr h="4977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МАТЕМАТИКА,8 КЛАСС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6336" marR="463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6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6336" marR="46336" marT="0" marB="0"/>
                </a:tc>
              </a:tr>
              <a:tr h="4977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ЕСТЕСТВОЗНАНИЕ,8 КЛАСС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6336" marR="463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5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6336" marR="46336" marT="0" marB="0"/>
                </a:tc>
              </a:tr>
              <a:tr h="497760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PISA 2020 (ОБЩЕРОССИЙСКОЕ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ИССЛЕДОВАНИЕ ПО МОДЕЛИ PISA)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6336" marR="463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ЧИТАТЕЛЬСКАЯГРАМОТНОСТЬ, 15-ЛЕТНИЕ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6336" marR="463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24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6336" marR="46336" marT="0" marB="0"/>
                </a:tc>
              </a:tr>
              <a:tr h="6035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МАТЕМАТИЧЕСКАЯГРАМОТНОСТЬ, 15-ЛЕТНИЕ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6336" marR="463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27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6336" marR="46336" marT="0" marB="0"/>
                </a:tc>
              </a:tr>
              <a:tr h="6035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ЕСТЕСТВЕННОНАУЧНАЯГРАМОТНОСТЬ, 15-ЛЕТНИЕ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6336" marR="4633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36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6336" marR="46336" marT="0" marB="0"/>
                </a:tc>
              </a:tr>
              <a:tr h="631764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СРЕДНЕВЗВЕШЕННОЕ МЕСТО –13,5 (2021)НЕОБХОДИМЫЕ ДЛЯ ПОПАДАНИЯ В ДЕСЯТКУ МЕСТА В PISA, НАПРИМЕР: 19, 19, 21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6336" marR="4633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448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2" name="Group 2"/>
          <p:cNvGrpSpPr>
            <a:grpSpLocks/>
          </p:cNvGrpSpPr>
          <p:nvPr/>
        </p:nvGrpSpPr>
        <p:grpSpPr bwMode="auto">
          <a:xfrm>
            <a:off x="1071563" y="152400"/>
            <a:ext cx="7596188" cy="6775450"/>
            <a:chOff x="675" y="96"/>
            <a:chExt cx="4785" cy="4268"/>
          </a:xfrm>
        </p:grpSpPr>
        <p:sp>
          <p:nvSpPr>
            <p:cNvPr id="2055" name="Text Box 4"/>
            <p:cNvSpPr txBox="1">
              <a:spLocks noChangeArrowheads="1"/>
            </p:cNvSpPr>
            <p:nvPr/>
          </p:nvSpPr>
          <p:spPr bwMode="auto">
            <a:xfrm>
              <a:off x="675" y="96"/>
              <a:ext cx="47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  <a:latin typeface="Calibri" pitchFamily="34" charset="0"/>
                </a:rPr>
                <a:t>Департамент образования Ивановской области</a:t>
              </a:r>
            </a:p>
          </p:txBody>
        </p:sp>
        <p:sp>
          <p:nvSpPr>
            <p:cNvPr id="2056" name="Text Box 7"/>
            <p:cNvSpPr txBox="1">
              <a:spLocks noChangeArrowheads="1"/>
            </p:cNvSpPr>
            <p:nvPr/>
          </p:nvSpPr>
          <p:spPr bwMode="auto">
            <a:xfrm>
              <a:off x="1020" y="4152"/>
              <a:ext cx="37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160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285750" y="71438"/>
            <a:ext cx="8429625" cy="715962"/>
            <a:chOff x="285750" y="71438"/>
            <a:chExt cx="8429625" cy="715962"/>
          </a:xfrm>
        </p:grpSpPr>
        <p:grpSp>
          <p:nvGrpSpPr>
            <p:cNvPr id="9" name="Группа 3"/>
            <p:cNvGrpSpPr>
              <a:grpSpLocks/>
            </p:cNvGrpSpPr>
            <p:nvPr/>
          </p:nvGrpSpPr>
          <p:grpSpPr bwMode="auto">
            <a:xfrm>
              <a:off x="285750" y="71438"/>
              <a:ext cx="8429625" cy="715962"/>
              <a:chOff x="285720" y="71414"/>
              <a:chExt cx="8429684" cy="715968"/>
            </a:xfrm>
          </p:grpSpPr>
          <p:pic>
            <p:nvPicPr>
              <p:cNvPr id="10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9758" y="71414"/>
                <a:ext cx="864656" cy="6143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285720" y="785795"/>
                <a:ext cx="8429684" cy="1587"/>
              </a:xfrm>
              <a:prstGeom prst="line">
                <a:avLst/>
              </a:prstGeom>
              <a:ln w="31750" cmpd="sng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1214438" y="200253"/>
              <a:ext cx="750093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 smtClean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Департамент образования </a:t>
              </a:r>
              <a:r>
                <a:rPr lang="ru-RU" sz="2400" b="1" dirty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Ивановской области</a:t>
              </a: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79513" y="1052522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682369"/>
            <a:ext cx="9070726" cy="2208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ru-RU" sz="2800" b="1" dirty="0" smtClean="0">
                <a:solidFill>
                  <a:srgbClr val="0000FF"/>
                </a:solidFill>
                <a:latin typeface="Verdana"/>
                <a:cs typeface="+mn-cs"/>
              </a:rPr>
              <a:t> </a:t>
            </a:r>
            <a:endParaRPr lang="ru-RU" sz="2800" b="1" dirty="0">
              <a:solidFill>
                <a:srgbClr val="CC0000"/>
              </a:solidFill>
              <a:latin typeface="Verdana"/>
              <a:cs typeface="+mn-cs"/>
            </a:endParaRP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endParaRPr lang="ru-RU" sz="2800" b="1" dirty="0">
              <a:solidFill>
                <a:srgbClr val="CC0000"/>
              </a:solidFill>
              <a:latin typeface="Verdana"/>
              <a:cs typeface="+mn-cs"/>
            </a:endParaRP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endParaRPr lang="ru-RU" sz="2800" b="1" dirty="0">
              <a:solidFill>
                <a:srgbClr val="CC0000"/>
              </a:solidFill>
              <a:latin typeface="Verdana"/>
              <a:cs typeface="+mn-cs"/>
            </a:endParaRP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ru-RU" sz="2800" b="1" dirty="0" smtClean="0">
                <a:solidFill>
                  <a:srgbClr val="0000FF"/>
                </a:solidFill>
                <a:latin typeface="Verdana"/>
                <a:cs typeface="+mn-cs"/>
              </a:rPr>
              <a:t> </a:t>
            </a:r>
            <a:endParaRPr lang="ru-RU" sz="2800" b="1" dirty="0">
              <a:solidFill>
                <a:srgbClr val="CC0000"/>
              </a:solidFill>
              <a:latin typeface="Verdana"/>
              <a:cs typeface="+mn-cs"/>
            </a:endParaRPr>
          </a:p>
          <a:p>
            <a:pPr marL="0" lvl="1" algn="ctr"/>
            <a:endParaRPr lang="ru-RU" b="1" dirty="0" smtClean="0">
              <a:solidFill>
                <a:srgbClr val="FF0000"/>
              </a:solidFill>
              <a:latin typeface="Calibri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48" y="1052520"/>
            <a:ext cx="885825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ВХОЖДЕНИЕ РОССИИ В ДЕСЯТКУ ВЕДУЩИХ СТРАН МИРА</a:t>
            </a:r>
            <a:endParaRPr lang="ru-RU" dirty="0"/>
          </a:p>
          <a:p>
            <a:pPr algn="ctr"/>
            <a:r>
              <a:rPr lang="ru-RU" b="1" dirty="0"/>
              <a:t>НЕОБХОДИМЫЕ </a:t>
            </a:r>
            <a:r>
              <a:rPr lang="ru-RU" b="1" dirty="0" smtClean="0"/>
              <a:t>МЕРЫ</a:t>
            </a:r>
            <a:endParaRPr lang="en-US" b="1" dirty="0" smtClean="0"/>
          </a:p>
          <a:p>
            <a:pPr algn="ctr"/>
            <a:r>
              <a:rPr lang="ru-RU" b="1" i="1" u="sng" dirty="0" smtClean="0"/>
              <a:t>Приоритетность в краткосрочной перспективе</a:t>
            </a:r>
          </a:p>
          <a:p>
            <a:pPr algn="ctr"/>
            <a:endParaRPr lang="ru-RU" b="1" dirty="0"/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ОЧЕНЬ ВАЖНО</a:t>
            </a:r>
          </a:p>
          <a:p>
            <a:pPr algn="ctr"/>
            <a:endParaRPr lang="ru-RU" dirty="0"/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algn="ctr"/>
            <a:r>
              <a:rPr lang="ru-RU" b="1" dirty="0" smtClean="0"/>
              <a:t>                          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ОЧЕНЬ СРОЧНО                                                                                         </a:t>
            </a:r>
            <a:r>
              <a:rPr lang="ru-RU" b="1" dirty="0" err="1" smtClean="0">
                <a:solidFill>
                  <a:srgbClr val="FF0000"/>
                </a:solidFill>
              </a:rPr>
              <a:t>СРОЧНО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/>
              <a:t>- </a:t>
            </a:r>
            <a:r>
              <a:rPr lang="ru-RU" dirty="0" smtClean="0"/>
              <a:t>Планирование</a:t>
            </a:r>
            <a:r>
              <a:rPr lang="en-US" dirty="0" smtClean="0"/>
              <a:t>/</a:t>
            </a:r>
            <a:r>
              <a:rPr lang="ru-RU" dirty="0" smtClean="0"/>
              <a:t>мониторинг и оценка                  - Программы раннего развития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Внутренняя ОКО                                                   детей по ФГ, в </a:t>
            </a:r>
            <a:r>
              <a:rPr lang="ru-RU" dirty="0" err="1" smtClean="0"/>
              <a:t>т.ч</a:t>
            </a:r>
            <a:r>
              <a:rPr lang="ru-RU" dirty="0" smtClean="0"/>
              <a:t>. по </a:t>
            </a:r>
            <a:r>
              <a:rPr lang="ru-RU" dirty="0" err="1" smtClean="0"/>
              <a:t>читательс</a:t>
            </a: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smtClean="0"/>
              <a:t>Создание аналитических служб                          кой грамотности 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Создание положительной                                  - Работа с родителями                               </a:t>
            </a:r>
          </a:p>
          <a:p>
            <a:r>
              <a:rPr lang="ru-RU" dirty="0" smtClean="0"/>
              <a:t>образовательной среды,                                        - Включение проблематики</a:t>
            </a:r>
          </a:p>
          <a:p>
            <a:r>
              <a:rPr lang="ru-RU" dirty="0" smtClean="0"/>
              <a:t>повышение мотивации к учебе                          формирования ФГ в Стратегии</a:t>
            </a:r>
          </a:p>
          <a:p>
            <a:r>
              <a:rPr lang="ru-RU" dirty="0" smtClean="0"/>
              <a:t>                                                                        развития муниципальных систем ОКО</a:t>
            </a:r>
            <a:endParaRPr lang="ru-RU" dirty="0"/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ВАЖНО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9787" y="889844"/>
            <a:ext cx="836558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dirty="0" smtClean="0"/>
              <a:t></a:t>
            </a:r>
          </a:p>
          <a:p>
            <a:endParaRPr lang="ru-RU" b="1" dirty="0" smtClean="0"/>
          </a:p>
          <a:p>
            <a:endParaRPr lang="ru-RU" b="1" dirty="0"/>
          </a:p>
          <a:p>
            <a:r>
              <a:rPr lang="ru-RU" dirty="0" smtClean="0"/>
              <a:t>- ПК по направлению ФГ                                        - ПК по всем предметам</a:t>
            </a:r>
          </a:p>
          <a:p>
            <a:r>
              <a:rPr lang="ru-RU" dirty="0" smtClean="0"/>
              <a:t>- Тренировки обучающихся                                    -  Внеурочная деятельность</a:t>
            </a:r>
          </a:p>
          <a:p>
            <a:r>
              <a:rPr lang="ru-RU" dirty="0" smtClean="0"/>
              <a:t>- Активизация методических служб          (ФГ, </a:t>
            </a:r>
            <a:r>
              <a:rPr lang="ru-RU" dirty="0" err="1" smtClean="0"/>
              <a:t>проф</a:t>
            </a:r>
            <a:r>
              <a:rPr lang="ru-RU" dirty="0" smtClean="0"/>
              <a:t> - </a:t>
            </a:r>
            <a:r>
              <a:rPr lang="ru-RU" dirty="0" err="1" smtClean="0"/>
              <a:t>ция</a:t>
            </a:r>
            <a:r>
              <a:rPr lang="ru-RU" dirty="0" smtClean="0"/>
              <a:t>, </a:t>
            </a:r>
            <a:r>
              <a:rPr lang="ru-RU" dirty="0" err="1" smtClean="0"/>
              <a:t>экол.просвещение</a:t>
            </a:r>
            <a:r>
              <a:rPr lang="ru-RU" dirty="0" smtClean="0"/>
              <a:t>)</a:t>
            </a:r>
          </a:p>
          <a:p>
            <a:r>
              <a:rPr lang="ru-RU" dirty="0" smtClean="0"/>
              <a:t>- Развитие ИКТ-компетенций                                 - </a:t>
            </a:r>
            <a:r>
              <a:rPr lang="ru-RU" dirty="0" err="1" smtClean="0"/>
              <a:t>Олимпиады,конкурсы</a:t>
            </a:r>
            <a:endParaRPr lang="ru-RU" dirty="0" smtClean="0"/>
          </a:p>
          <a:p>
            <a:r>
              <a:rPr lang="ru-RU" dirty="0" smtClean="0"/>
              <a:t> обучающихся и педагогов                                     - Обеспечение библиотек, </a:t>
            </a:r>
          </a:p>
          <a:p>
            <a:r>
              <a:rPr lang="en-US" b="1" dirty="0" smtClean="0"/>
              <a:t> </a:t>
            </a:r>
            <a:r>
              <a:rPr lang="ru-RU" b="1" dirty="0" smtClean="0"/>
              <a:t>                                                                          </a:t>
            </a:r>
            <a:r>
              <a:rPr lang="ru-RU" dirty="0" smtClean="0"/>
              <a:t>в </a:t>
            </a:r>
            <a:r>
              <a:rPr lang="ru-RU" dirty="0" err="1" smtClean="0"/>
              <a:t>т.ч</a:t>
            </a:r>
            <a:r>
              <a:rPr lang="ru-RU" dirty="0" smtClean="0"/>
              <a:t>. электронными ресурсами</a:t>
            </a:r>
            <a:endParaRPr lang="ru-RU" dirty="0"/>
          </a:p>
          <a:p>
            <a:endParaRPr lang="ru-RU" dirty="0"/>
          </a:p>
        </p:txBody>
      </p:sp>
      <p:sp>
        <p:nvSpPr>
          <p:cNvPr id="14" name="Стрелка вправо 13"/>
          <p:cNvSpPr/>
          <p:nvPr/>
        </p:nvSpPr>
        <p:spPr>
          <a:xfrm rot="5400000">
            <a:off x="3933718" y="4952101"/>
            <a:ext cx="1152128" cy="410181"/>
          </a:xfrm>
          <a:prstGeom prst="rightArrow">
            <a:avLst>
              <a:gd name="adj1" fmla="val 50000"/>
              <a:gd name="adj2" fmla="val 558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5076056" y="3735536"/>
            <a:ext cx="1080120" cy="3819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10800000">
            <a:off x="2797718" y="3699531"/>
            <a:ext cx="1137698" cy="417934"/>
          </a:xfrm>
          <a:prstGeom prst="rightArrow">
            <a:avLst>
              <a:gd name="adj1" fmla="val 50000"/>
              <a:gd name="adj2" fmla="val 412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16200000">
            <a:off x="3987505" y="2799391"/>
            <a:ext cx="943867" cy="4162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80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2" name="Group 2"/>
          <p:cNvGrpSpPr>
            <a:grpSpLocks/>
          </p:cNvGrpSpPr>
          <p:nvPr/>
        </p:nvGrpSpPr>
        <p:grpSpPr bwMode="auto">
          <a:xfrm>
            <a:off x="1071563" y="152400"/>
            <a:ext cx="7596188" cy="6775450"/>
            <a:chOff x="675" y="96"/>
            <a:chExt cx="4785" cy="4268"/>
          </a:xfrm>
        </p:grpSpPr>
        <p:sp>
          <p:nvSpPr>
            <p:cNvPr id="2055" name="Text Box 4"/>
            <p:cNvSpPr txBox="1">
              <a:spLocks noChangeArrowheads="1"/>
            </p:cNvSpPr>
            <p:nvPr/>
          </p:nvSpPr>
          <p:spPr bwMode="auto">
            <a:xfrm>
              <a:off x="675" y="96"/>
              <a:ext cx="47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  <a:latin typeface="Calibri" pitchFamily="34" charset="0"/>
                </a:rPr>
                <a:t>Департамент образования Ивановской области</a:t>
              </a:r>
            </a:p>
          </p:txBody>
        </p:sp>
        <p:sp>
          <p:nvSpPr>
            <p:cNvPr id="2056" name="Text Box 7"/>
            <p:cNvSpPr txBox="1">
              <a:spLocks noChangeArrowheads="1"/>
            </p:cNvSpPr>
            <p:nvPr/>
          </p:nvSpPr>
          <p:spPr bwMode="auto">
            <a:xfrm>
              <a:off x="1020" y="4152"/>
              <a:ext cx="37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160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285750" y="71438"/>
            <a:ext cx="8429625" cy="715962"/>
            <a:chOff x="285750" y="71438"/>
            <a:chExt cx="8429625" cy="715962"/>
          </a:xfrm>
        </p:grpSpPr>
        <p:grpSp>
          <p:nvGrpSpPr>
            <p:cNvPr id="9" name="Группа 3"/>
            <p:cNvGrpSpPr>
              <a:grpSpLocks/>
            </p:cNvGrpSpPr>
            <p:nvPr/>
          </p:nvGrpSpPr>
          <p:grpSpPr bwMode="auto">
            <a:xfrm>
              <a:off x="285750" y="71438"/>
              <a:ext cx="8429625" cy="715962"/>
              <a:chOff x="285720" y="71414"/>
              <a:chExt cx="8429684" cy="715968"/>
            </a:xfrm>
          </p:grpSpPr>
          <p:pic>
            <p:nvPicPr>
              <p:cNvPr id="10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9758" y="71414"/>
                <a:ext cx="864656" cy="6143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285720" y="785795"/>
                <a:ext cx="8429684" cy="1587"/>
              </a:xfrm>
              <a:prstGeom prst="line">
                <a:avLst/>
              </a:prstGeom>
              <a:ln w="31750" cmpd="sng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1214438" y="200253"/>
              <a:ext cx="750093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 smtClean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Департамент образования </a:t>
              </a:r>
              <a:r>
                <a:rPr lang="ru-RU" sz="2400" b="1" dirty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Ивановской области</a:t>
              </a: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79513" y="1052522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682369"/>
            <a:ext cx="9070726" cy="2208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ru-RU" sz="2800" b="1" dirty="0" smtClean="0">
                <a:solidFill>
                  <a:srgbClr val="0000FF"/>
                </a:solidFill>
                <a:latin typeface="Verdana"/>
                <a:cs typeface="+mn-cs"/>
              </a:rPr>
              <a:t> </a:t>
            </a:r>
            <a:endParaRPr lang="ru-RU" sz="2800" b="1" dirty="0">
              <a:solidFill>
                <a:srgbClr val="CC0000"/>
              </a:solidFill>
              <a:latin typeface="Verdana"/>
              <a:cs typeface="+mn-cs"/>
            </a:endParaRP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endParaRPr lang="ru-RU" sz="2800" b="1" dirty="0">
              <a:solidFill>
                <a:srgbClr val="CC0000"/>
              </a:solidFill>
              <a:latin typeface="Verdana"/>
              <a:cs typeface="+mn-cs"/>
            </a:endParaRP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endParaRPr lang="ru-RU" sz="2800" b="1" dirty="0">
              <a:solidFill>
                <a:srgbClr val="CC0000"/>
              </a:solidFill>
              <a:latin typeface="Verdana"/>
              <a:cs typeface="+mn-cs"/>
            </a:endParaRP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ru-RU" sz="2800" b="1" dirty="0" smtClean="0">
                <a:solidFill>
                  <a:srgbClr val="0000FF"/>
                </a:solidFill>
                <a:latin typeface="Verdana"/>
                <a:cs typeface="+mn-cs"/>
              </a:rPr>
              <a:t> </a:t>
            </a:r>
            <a:endParaRPr lang="ru-RU" sz="2800" b="1" dirty="0">
              <a:solidFill>
                <a:srgbClr val="CC0000"/>
              </a:solidFill>
              <a:latin typeface="Verdana"/>
              <a:cs typeface="+mn-cs"/>
            </a:endParaRPr>
          </a:p>
          <a:p>
            <a:pPr marL="0" lvl="1" algn="ctr"/>
            <a:endParaRPr lang="ru-RU" b="1" dirty="0" smtClean="0">
              <a:solidFill>
                <a:srgbClr val="FF0000"/>
              </a:solidFill>
              <a:latin typeface="Calibri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49" y="1052522"/>
            <a:ext cx="838200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 Работа с банком заданий</a:t>
            </a:r>
          </a:p>
          <a:p>
            <a:pPr algn="ctr"/>
            <a:r>
              <a:rPr lang="ru-RU" dirty="0"/>
              <a:t>https://</a:t>
            </a:r>
            <a:r>
              <a:rPr lang="en-US" dirty="0" err="1"/>
              <a:t>fg</a:t>
            </a:r>
            <a:r>
              <a:rPr lang="ru-RU" dirty="0"/>
              <a:t>.resh.edu.ru</a:t>
            </a:r>
            <a:endParaRPr lang="ru-RU" b="1" dirty="0" smtClean="0"/>
          </a:p>
          <a:p>
            <a:endParaRPr lang="ru-RU" b="1" dirty="0"/>
          </a:p>
          <a:p>
            <a:pPr marL="285750" indent="-285750">
              <a:buFontTx/>
              <a:buChar char="-"/>
            </a:pPr>
            <a:r>
              <a:rPr lang="ru-RU" b="1" dirty="0" smtClean="0"/>
              <a:t>письмо Департамента образования Ивановской области </a:t>
            </a:r>
          </a:p>
          <a:p>
            <a:r>
              <a:rPr lang="ru-RU" b="1" dirty="0" smtClean="0"/>
              <a:t>от  30.11.2020 № 4622  «О федеральном банке заданий» </a:t>
            </a:r>
          </a:p>
          <a:p>
            <a:endParaRPr lang="ru-RU" b="1" dirty="0"/>
          </a:p>
          <a:p>
            <a:pPr marL="285750" indent="-285750">
              <a:buFontTx/>
              <a:buChar char="-"/>
            </a:pPr>
            <a:r>
              <a:rPr lang="ru-RU" b="1" dirty="0" smtClean="0"/>
              <a:t>письмо </a:t>
            </a:r>
            <a:r>
              <a:rPr lang="ru-RU" b="1" dirty="0"/>
              <a:t>Департамента образования Ивановской области </a:t>
            </a:r>
            <a:endParaRPr lang="ru-RU" b="1" dirty="0" smtClean="0"/>
          </a:p>
          <a:p>
            <a:r>
              <a:rPr lang="ru-RU" b="1" dirty="0" smtClean="0"/>
              <a:t>от  04.10.2021  </a:t>
            </a:r>
            <a:r>
              <a:rPr lang="ru-RU" b="1" dirty="0"/>
              <a:t>№ </a:t>
            </a:r>
            <a:r>
              <a:rPr lang="ru-RU" b="1" dirty="0" smtClean="0"/>
              <a:t>3689  </a:t>
            </a:r>
            <a:r>
              <a:rPr lang="ru-RU" b="1" dirty="0"/>
              <a:t>«О федеральном банке заданий» </a:t>
            </a:r>
            <a:endParaRPr lang="ru-RU" b="1" dirty="0" smtClean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7332" y="912734"/>
            <a:ext cx="836558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 smtClean="0"/>
          </a:p>
          <a:p>
            <a:endParaRPr lang="ru-RU" b="1" dirty="0"/>
          </a:p>
          <a:p>
            <a:endParaRPr lang="ru-RU" b="1" dirty="0" smtClean="0"/>
          </a:p>
          <a:p>
            <a:r>
              <a:rPr lang="ru-RU" b="1" dirty="0" smtClean="0"/>
              <a:t> 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913053"/>
              </p:ext>
            </p:extLst>
          </p:nvPr>
        </p:nvGraphicFramePr>
        <p:xfrm>
          <a:off x="327331" y="3890666"/>
          <a:ext cx="8388042" cy="19290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2341"/>
                <a:gridCol w="1335126"/>
                <a:gridCol w="1152115"/>
                <a:gridCol w="1152115"/>
                <a:gridCol w="1152115"/>
                <a:gridCol w="1152115"/>
                <a:gridCol w="1152115"/>
              </a:tblGrid>
              <a:tr h="546446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Субъект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Количество организаций, создавших работу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Создано работ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effectLst/>
                        </a:rPr>
                        <a:t>Количество учителей, создавших работу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effectLst/>
                        </a:rPr>
                        <a:t>Количество учащихся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effectLst/>
                        </a:rPr>
                        <a:t>Количество учащихся, прошедших работу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effectLst/>
                        </a:rPr>
                        <a:t>Проверено работ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" marR="5080" marT="5080" marB="0" anchor="b"/>
                </a:tc>
              </a:tr>
              <a:tr h="880309">
                <a:tc>
                  <a:txBody>
                    <a:bodyPr/>
                    <a:lstStyle/>
                    <a:p>
                      <a:pPr fontAlgn="b">
                        <a:lnSpc>
                          <a:spcPts val="815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effectLst/>
                        </a:rPr>
                        <a:t>Ивановская</a:t>
                      </a:r>
                    </a:p>
                    <a:p>
                      <a:pPr fontAlgn="b">
                        <a:lnSpc>
                          <a:spcPts val="815"/>
                        </a:lnSpc>
                        <a:spcAft>
                          <a:spcPts val="0"/>
                        </a:spcAft>
                      </a:pPr>
                      <a:endParaRPr lang="ru-RU" sz="1600" kern="1200" dirty="0" smtClean="0">
                        <a:effectLst/>
                      </a:endParaRPr>
                    </a:p>
                    <a:p>
                      <a:pPr fontAlgn="b">
                        <a:lnSpc>
                          <a:spcPts val="815"/>
                        </a:lnSpc>
                        <a:spcAft>
                          <a:spcPts val="0"/>
                        </a:spcAft>
                      </a:pPr>
                      <a:endParaRPr lang="ru-RU" sz="1600" kern="1200" dirty="0" smtClean="0">
                        <a:effectLst/>
                      </a:endParaRPr>
                    </a:p>
                    <a:p>
                      <a:pPr fontAlgn="b">
                        <a:lnSpc>
                          <a:spcPts val="815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effectLst/>
                        </a:rPr>
                        <a:t> </a:t>
                      </a:r>
                      <a:r>
                        <a:rPr lang="ru-RU" sz="1600" kern="1200" dirty="0">
                          <a:effectLst/>
                        </a:rPr>
                        <a:t>область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815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effectLst/>
                        </a:rPr>
                        <a:t>43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815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107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815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63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815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2 408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815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436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815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178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" marR="5080" marT="508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759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2" name="Group 2"/>
          <p:cNvGrpSpPr>
            <a:grpSpLocks/>
          </p:cNvGrpSpPr>
          <p:nvPr/>
        </p:nvGrpSpPr>
        <p:grpSpPr bwMode="auto">
          <a:xfrm>
            <a:off x="1071563" y="152400"/>
            <a:ext cx="7596188" cy="6775450"/>
            <a:chOff x="675" y="96"/>
            <a:chExt cx="4785" cy="4268"/>
          </a:xfrm>
        </p:grpSpPr>
        <p:sp>
          <p:nvSpPr>
            <p:cNvPr id="2055" name="Text Box 4"/>
            <p:cNvSpPr txBox="1">
              <a:spLocks noChangeArrowheads="1"/>
            </p:cNvSpPr>
            <p:nvPr/>
          </p:nvSpPr>
          <p:spPr bwMode="auto">
            <a:xfrm>
              <a:off x="675" y="96"/>
              <a:ext cx="47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  <a:latin typeface="Calibri" pitchFamily="34" charset="0"/>
                </a:rPr>
                <a:t>Департамент образования Ивановской области</a:t>
              </a:r>
            </a:p>
          </p:txBody>
        </p:sp>
        <p:sp>
          <p:nvSpPr>
            <p:cNvPr id="2056" name="Text Box 7"/>
            <p:cNvSpPr txBox="1">
              <a:spLocks noChangeArrowheads="1"/>
            </p:cNvSpPr>
            <p:nvPr/>
          </p:nvSpPr>
          <p:spPr bwMode="auto">
            <a:xfrm>
              <a:off x="1020" y="4152"/>
              <a:ext cx="37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160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285750" y="71438"/>
            <a:ext cx="8429625" cy="715962"/>
            <a:chOff x="285750" y="71438"/>
            <a:chExt cx="8429625" cy="715962"/>
          </a:xfrm>
        </p:grpSpPr>
        <p:grpSp>
          <p:nvGrpSpPr>
            <p:cNvPr id="9" name="Группа 3"/>
            <p:cNvGrpSpPr>
              <a:grpSpLocks/>
            </p:cNvGrpSpPr>
            <p:nvPr/>
          </p:nvGrpSpPr>
          <p:grpSpPr bwMode="auto">
            <a:xfrm>
              <a:off x="285750" y="71438"/>
              <a:ext cx="8429625" cy="715962"/>
              <a:chOff x="285720" y="71414"/>
              <a:chExt cx="8429684" cy="715968"/>
            </a:xfrm>
          </p:grpSpPr>
          <p:pic>
            <p:nvPicPr>
              <p:cNvPr id="10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9758" y="71414"/>
                <a:ext cx="864656" cy="6143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285720" y="785795"/>
                <a:ext cx="8429684" cy="1587"/>
              </a:xfrm>
              <a:prstGeom prst="line">
                <a:avLst/>
              </a:prstGeom>
              <a:ln w="31750" cmpd="sng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1214438" y="200253"/>
              <a:ext cx="750093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 smtClean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Департамент образования </a:t>
              </a:r>
              <a:r>
                <a:rPr lang="ru-RU" sz="2400" b="1" dirty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Ивановской области</a:t>
              </a: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79513" y="1052522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3" y="936669"/>
            <a:ext cx="8784976" cy="2208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ru-RU" sz="2800" b="1" dirty="0" smtClean="0">
                <a:solidFill>
                  <a:srgbClr val="0000FF"/>
                </a:solidFill>
                <a:latin typeface="Verdana"/>
                <a:cs typeface="+mn-cs"/>
              </a:rPr>
              <a:t> </a:t>
            </a:r>
            <a:endParaRPr lang="ru-RU" sz="2800" b="1" dirty="0">
              <a:solidFill>
                <a:srgbClr val="CC0000"/>
              </a:solidFill>
              <a:latin typeface="Verdana"/>
              <a:cs typeface="+mn-cs"/>
            </a:endParaRP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endParaRPr lang="ru-RU" sz="2800" b="1" dirty="0">
              <a:solidFill>
                <a:srgbClr val="CC0000"/>
              </a:solidFill>
              <a:latin typeface="Verdana"/>
              <a:cs typeface="+mn-cs"/>
            </a:endParaRP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endParaRPr lang="ru-RU" sz="2800" b="1" dirty="0">
              <a:solidFill>
                <a:srgbClr val="CC0000"/>
              </a:solidFill>
              <a:latin typeface="Verdana"/>
              <a:cs typeface="+mn-cs"/>
            </a:endParaRP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ru-RU" sz="2800" b="1" dirty="0" smtClean="0">
                <a:solidFill>
                  <a:srgbClr val="0000FF"/>
                </a:solidFill>
                <a:latin typeface="Verdana"/>
                <a:cs typeface="+mn-cs"/>
              </a:rPr>
              <a:t> </a:t>
            </a:r>
            <a:endParaRPr lang="ru-RU" sz="2800" b="1" dirty="0">
              <a:solidFill>
                <a:srgbClr val="CC0000"/>
              </a:solidFill>
              <a:latin typeface="Verdana"/>
              <a:cs typeface="+mn-cs"/>
            </a:endParaRPr>
          </a:p>
          <a:p>
            <a:pPr marL="0" lvl="1" algn="ctr"/>
            <a:endParaRPr lang="ru-RU" b="1" dirty="0" smtClean="0">
              <a:solidFill>
                <a:srgbClr val="FF0000"/>
              </a:solidFill>
              <a:latin typeface="Calibri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9789" y="936669"/>
            <a:ext cx="831796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/>
              <a:t>Нормативные документы по переходу </a:t>
            </a:r>
          </a:p>
          <a:p>
            <a:pPr algn="ctr"/>
            <a:r>
              <a:rPr lang="ru-RU" b="1" u="sng" dirty="0" smtClean="0"/>
              <a:t>на обновленные ФГОС НОО и ФГОС ООО</a:t>
            </a:r>
          </a:p>
          <a:p>
            <a:pPr algn="ctr"/>
            <a:endParaRPr lang="ru-RU" b="1" dirty="0" smtClean="0"/>
          </a:p>
          <a:p>
            <a:pPr marL="285750" indent="-285750" algn="ctr">
              <a:buFontTx/>
              <a:buChar char="-"/>
            </a:pPr>
            <a:r>
              <a:rPr lang="ru-RU" b="1" dirty="0"/>
              <a:t>приказ   Министерства   просвещения   Российской    Федерации от 31.05.2021 № 286 «Об утверждении федерального государственного образовательного стандарта начального общего образования»</a:t>
            </a:r>
          </a:p>
          <a:p>
            <a:pPr marL="285750" indent="-285750" algn="ctr">
              <a:buFontTx/>
              <a:buChar char="-"/>
            </a:pPr>
            <a:endParaRPr lang="ru-RU" b="1" dirty="0"/>
          </a:p>
          <a:p>
            <a:pPr marL="285750" indent="-285750" algn="ctr">
              <a:buFontTx/>
              <a:buChar char="-"/>
            </a:pPr>
            <a:r>
              <a:rPr lang="ru-RU" b="1" dirty="0"/>
              <a:t>приказ   Министерства   просвещения   Российской    Федерации от </a:t>
            </a:r>
            <a:r>
              <a:rPr lang="ru-RU" b="1" dirty="0" smtClean="0"/>
              <a:t> </a:t>
            </a:r>
            <a:r>
              <a:rPr lang="ru-RU" b="1" dirty="0"/>
              <a:t>31.05.2021 № 287 «Об утверждении федерального государственного образовательного стандарта основного общего образования»</a:t>
            </a:r>
          </a:p>
          <a:p>
            <a:pPr algn="ctr"/>
            <a:endParaRPr lang="ru-RU" b="1" dirty="0"/>
          </a:p>
          <a:p>
            <a:pPr algn="ctr"/>
            <a:endParaRPr lang="ru-RU" b="1" dirty="0"/>
          </a:p>
          <a:p>
            <a:pPr algn="ctr"/>
            <a:r>
              <a:rPr lang="ru-RU" b="1" dirty="0" smtClean="0"/>
              <a:t>- приказ Департамента образования Ивановской области от 18.11.2021 № 1182-о «О </a:t>
            </a:r>
            <a:r>
              <a:rPr lang="ru-RU" b="1" dirty="0"/>
              <a:t>введении обновленных федеральных государственных стандартов начального общего и основного общего </a:t>
            </a:r>
            <a:r>
              <a:rPr lang="ru-RU" b="1" dirty="0" smtClean="0"/>
              <a:t>образования»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18593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r>
              <a:rPr lang="ru-RU" b="1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83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2" name="Group 2"/>
          <p:cNvGrpSpPr>
            <a:grpSpLocks/>
          </p:cNvGrpSpPr>
          <p:nvPr/>
        </p:nvGrpSpPr>
        <p:grpSpPr bwMode="auto">
          <a:xfrm>
            <a:off x="1071563" y="152400"/>
            <a:ext cx="7596188" cy="6775450"/>
            <a:chOff x="675" y="96"/>
            <a:chExt cx="4785" cy="4268"/>
          </a:xfrm>
        </p:grpSpPr>
        <p:sp>
          <p:nvSpPr>
            <p:cNvPr id="2055" name="Text Box 4"/>
            <p:cNvSpPr txBox="1">
              <a:spLocks noChangeArrowheads="1"/>
            </p:cNvSpPr>
            <p:nvPr/>
          </p:nvSpPr>
          <p:spPr bwMode="auto">
            <a:xfrm>
              <a:off x="675" y="96"/>
              <a:ext cx="47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  <a:latin typeface="Calibri" pitchFamily="34" charset="0"/>
                </a:rPr>
                <a:t>Департамент образования Ивановской области</a:t>
              </a:r>
            </a:p>
          </p:txBody>
        </p:sp>
        <p:sp>
          <p:nvSpPr>
            <p:cNvPr id="2056" name="Text Box 7"/>
            <p:cNvSpPr txBox="1">
              <a:spLocks noChangeArrowheads="1"/>
            </p:cNvSpPr>
            <p:nvPr/>
          </p:nvSpPr>
          <p:spPr bwMode="auto">
            <a:xfrm>
              <a:off x="1020" y="4152"/>
              <a:ext cx="37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160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285750" y="71438"/>
            <a:ext cx="8429625" cy="715962"/>
            <a:chOff x="285750" y="71438"/>
            <a:chExt cx="8429625" cy="715962"/>
          </a:xfrm>
        </p:grpSpPr>
        <p:grpSp>
          <p:nvGrpSpPr>
            <p:cNvPr id="9" name="Группа 3"/>
            <p:cNvGrpSpPr>
              <a:grpSpLocks/>
            </p:cNvGrpSpPr>
            <p:nvPr/>
          </p:nvGrpSpPr>
          <p:grpSpPr bwMode="auto">
            <a:xfrm>
              <a:off x="285750" y="71438"/>
              <a:ext cx="8429625" cy="715962"/>
              <a:chOff x="285720" y="71414"/>
              <a:chExt cx="8429684" cy="715968"/>
            </a:xfrm>
          </p:grpSpPr>
          <p:pic>
            <p:nvPicPr>
              <p:cNvPr id="10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9758" y="71414"/>
                <a:ext cx="864656" cy="6143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285720" y="785795"/>
                <a:ext cx="8429684" cy="1587"/>
              </a:xfrm>
              <a:prstGeom prst="line">
                <a:avLst/>
              </a:prstGeom>
              <a:ln w="31750" cmpd="sng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1214438" y="200253"/>
              <a:ext cx="750093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 smtClean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Департамент образования </a:t>
              </a:r>
              <a:r>
                <a:rPr lang="ru-RU" sz="2400" b="1" dirty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Ивановской области</a:t>
              </a: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79513" y="1052522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3" y="936669"/>
            <a:ext cx="8784976" cy="2208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ru-RU" sz="2800" b="1" dirty="0" smtClean="0">
                <a:solidFill>
                  <a:srgbClr val="0000FF"/>
                </a:solidFill>
                <a:latin typeface="Verdana"/>
                <a:cs typeface="+mn-cs"/>
              </a:rPr>
              <a:t> </a:t>
            </a:r>
            <a:endParaRPr lang="ru-RU" sz="2800" b="1" dirty="0">
              <a:solidFill>
                <a:srgbClr val="CC0000"/>
              </a:solidFill>
              <a:latin typeface="Verdana"/>
              <a:cs typeface="+mn-cs"/>
            </a:endParaRP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endParaRPr lang="ru-RU" sz="2800" b="1" dirty="0">
              <a:solidFill>
                <a:srgbClr val="CC0000"/>
              </a:solidFill>
              <a:latin typeface="Verdana"/>
              <a:cs typeface="+mn-cs"/>
            </a:endParaRP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endParaRPr lang="ru-RU" sz="2800" b="1" dirty="0">
              <a:solidFill>
                <a:srgbClr val="CC0000"/>
              </a:solidFill>
              <a:latin typeface="Verdana"/>
              <a:cs typeface="+mn-cs"/>
            </a:endParaRPr>
          </a:p>
          <a:p>
            <a:pPr marL="265113" lvl="0" indent="-265113" algn="ctr"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ru-RU" sz="2800" b="1" dirty="0" smtClean="0">
                <a:solidFill>
                  <a:srgbClr val="0000FF"/>
                </a:solidFill>
                <a:latin typeface="Verdana"/>
                <a:cs typeface="+mn-cs"/>
              </a:rPr>
              <a:t> </a:t>
            </a:r>
            <a:endParaRPr lang="ru-RU" sz="2800" b="1" dirty="0">
              <a:solidFill>
                <a:srgbClr val="CC0000"/>
              </a:solidFill>
              <a:latin typeface="Verdana"/>
              <a:cs typeface="+mn-cs"/>
            </a:endParaRPr>
          </a:p>
          <a:p>
            <a:pPr marL="0" lvl="1" algn="ctr"/>
            <a:endParaRPr lang="ru-RU" b="1" dirty="0" smtClean="0">
              <a:solidFill>
                <a:srgbClr val="FF0000"/>
              </a:solidFill>
              <a:latin typeface="Calibri"/>
              <a:cs typeface="+mn-cs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1" y="962266"/>
            <a:ext cx="1039336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Г Р А Ф И К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перехода 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на обновленные ФГОС HOO  и  ФГОС ООО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malkova\Pictures\Снимок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44" t="9419"/>
          <a:stretch/>
        </p:blipFill>
        <p:spPr bwMode="auto">
          <a:xfrm>
            <a:off x="349788" y="1628801"/>
            <a:ext cx="8614701" cy="6701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062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11521</TotalTime>
  <Words>665</Words>
  <Application>Microsoft Office PowerPoint</Application>
  <PresentationFormat>Экран (4:3)</PresentationFormat>
  <Paragraphs>249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Безбородова Н.В.</dc:creator>
  <cp:lastModifiedBy>Любовь Юрьевна  Малкова</cp:lastModifiedBy>
  <cp:revision>962</cp:revision>
  <cp:lastPrinted>2021-12-07T10:10:10Z</cp:lastPrinted>
  <dcterms:created xsi:type="dcterms:W3CDTF">2011-02-19T07:51:40Z</dcterms:created>
  <dcterms:modified xsi:type="dcterms:W3CDTF">2021-12-08T06:03:35Z</dcterms:modified>
</cp:coreProperties>
</file>